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7"/>
  </p:notesMasterIdLst>
  <p:sldIdLst>
    <p:sldId id="256" r:id="rId3"/>
    <p:sldId id="257" r:id="rId4"/>
    <p:sldId id="258" r:id="rId5"/>
    <p:sldId id="259" r:id="rId6"/>
    <p:sldId id="260" r:id="rId7"/>
    <p:sldId id="261" r:id="rId8"/>
    <p:sldId id="262" r:id="rId9"/>
    <p:sldId id="263" r:id="rId10"/>
    <p:sldId id="265" r:id="rId11"/>
    <p:sldId id="264" r:id="rId12"/>
    <p:sldId id="266" r:id="rId13"/>
    <p:sldId id="268" r:id="rId14"/>
    <p:sldId id="270" r:id="rId15"/>
    <p:sldId id="271" r:id="rId16"/>
    <p:sldId id="269" r:id="rId17"/>
    <p:sldId id="267" r:id="rId18"/>
    <p:sldId id="272" r:id="rId19"/>
    <p:sldId id="273" r:id="rId20"/>
    <p:sldId id="274" r:id="rId21"/>
    <p:sldId id="275" r:id="rId22"/>
    <p:sldId id="277" r:id="rId23"/>
    <p:sldId id="278" r:id="rId24"/>
    <p:sldId id="279" r:id="rId25"/>
    <p:sldId id="276" r:id="rId2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8E2"/>
    <a:srgbClr val="F169EE"/>
    <a:srgbClr val="EE4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800" y="-1530"/>
      </p:cViewPr>
      <p:guideLst/>
    </p:cSldViewPr>
  </p:slid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76021E4-71FD-4E50-B81B-8A0B941D8BA5}"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C871746-C365-4EB1-BD07-3ED2E3999C27}" type="slidenum">
              <a:rPr kumimoji="1" lang="ja-JP" altLang="en-US" smtClean="0"/>
              <a:t>‹#›</a:t>
            </a:fld>
            <a:endParaRPr kumimoji="1" lang="ja-JP" altLang="en-US"/>
          </a:p>
        </p:txBody>
      </p:sp>
    </p:spTree>
    <p:extLst>
      <p:ext uri="{BB962C8B-B14F-4D97-AF65-F5344CB8AC3E}">
        <p14:creationId xmlns:p14="http://schemas.microsoft.com/office/powerpoint/2010/main" val="2233351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a:t>
            </a:fld>
            <a:endParaRPr kumimoji="1" lang="ja-JP" altLang="en-US"/>
          </a:p>
        </p:txBody>
      </p:sp>
    </p:spTree>
    <p:extLst>
      <p:ext uri="{BB962C8B-B14F-4D97-AF65-F5344CB8AC3E}">
        <p14:creationId xmlns:p14="http://schemas.microsoft.com/office/powerpoint/2010/main" val="89753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10</a:t>
            </a:fld>
            <a:endParaRPr kumimoji="1" lang="ja-JP" altLang="en-US"/>
          </a:p>
        </p:txBody>
      </p:sp>
    </p:spTree>
    <p:extLst>
      <p:ext uri="{BB962C8B-B14F-4D97-AF65-F5344CB8AC3E}">
        <p14:creationId xmlns:p14="http://schemas.microsoft.com/office/powerpoint/2010/main" val="127071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11</a:t>
            </a:fld>
            <a:endParaRPr kumimoji="1" lang="ja-JP" altLang="en-US"/>
          </a:p>
        </p:txBody>
      </p:sp>
    </p:spTree>
    <p:extLst>
      <p:ext uri="{BB962C8B-B14F-4D97-AF65-F5344CB8AC3E}">
        <p14:creationId xmlns:p14="http://schemas.microsoft.com/office/powerpoint/2010/main" val="145533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12</a:t>
            </a:fld>
            <a:endParaRPr kumimoji="1" lang="ja-JP" altLang="en-US"/>
          </a:p>
        </p:txBody>
      </p:sp>
    </p:spTree>
    <p:extLst>
      <p:ext uri="{BB962C8B-B14F-4D97-AF65-F5344CB8AC3E}">
        <p14:creationId xmlns:p14="http://schemas.microsoft.com/office/powerpoint/2010/main" val="61877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13</a:t>
            </a:fld>
            <a:endParaRPr kumimoji="1" lang="ja-JP" altLang="en-US"/>
          </a:p>
        </p:txBody>
      </p:sp>
    </p:spTree>
    <p:extLst>
      <p:ext uri="{BB962C8B-B14F-4D97-AF65-F5344CB8AC3E}">
        <p14:creationId xmlns:p14="http://schemas.microsoft.com/office/powerpoint/2010/main" val="73710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14</a:t>
            </a:fld>
            <a:endParaRPr kumimoji="1" lang="ja-JP" altLang="en-US"/>
          </a:p>
        </p:txBody>
      </p:sp>
    </p:spTree>
    <p:extLst>
      <p:ext uri="{BB962C8B-B14F-4D97-AF65-F5344CB8AC3E}">
        <p14:creationId xmlns:p14="http://schemas.microsoft.com/office/powerpoint/2010/main" val="259362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15</a:t>
            </a:fld>
            <a:endParaRPr kumimoji="1" lang="ja-JP" altLang="en-US"/>
          </a:p>
        </p:txBody>
      </p:sp>
    </p:spTree>
    <p:extLst>
      <p:ext uri="{BB962C8B-B14F-4D97-AF65-F5344CB8AC3E}">
        <p14:creationId xmlns:p14="http://schemas.microsoft.com/office/powerpoint/2010/main" val="222109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16</a:t>
            </a:fld>
            <a:endParaRPr kumimoji="1" lang="ja-JP" altLang="en-US"/>
          </a:p>
        </p:txBody>
      </p:sp>
    </p:spTree>
    <p:extLst>
      <p:ext uri="{BB962C8B-B14F-4D97-AF65-F5344CB8AC3E}">
        <p14:creationId xmlns:p14="http://schemas.microsoft.com/office/powerpoint/2010/main" val="315742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17</a:t>
            </a:fld>
            <a:endParaRPr kumimoji="1" lang="ja-JP" altLang="en-US"/>
          </a:p>
        </p:txBody>
      </p:sp>
    </p:spTree>
    <p:extLst>
      <p:ext uri="{BB962C8B-B14F-4D97-AF65-F5344CB8AC3E}">
        <p14:creationId xmlns:p14="http://schemas.microsoft.com/office/powerpoint/2010/main" val="307768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18</a:t>
            </a:fld>
            <a:endParaRPr kumimoji="1" lang="ja-JP" altLang="en-US"/>
          </a:p>
        </p:txBody>
      </p:sp>
    </p:spTree>
    <p:extLst>
      <p:ext uri="{BB962C8B-B14F-4D97-AF65-F5344CB8AC3E}">
        <p14:creationId xmlns:p14="http://schemas.microsoft.com/office/powerpoint/2010/main" val="272680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19</a:t>
            </a:fld>
            <a:endParaRPr kumimoji="1" lang="ja-JP" altLang="en-US"/>
          </a:p>
        </p:txBody>
      </p:sp>
    </p:spTree>
    <p:extLst>
      <p:ext uri="{BB962C8B-B14F-4D97-AF65-F5344CB8AC3E}">
        <p14:creationId xmlns:p14="http://schemas.microsoft.com/office/powerpoint/2010/main" val="336352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a:t>
            </a:fld>
            <a:endParaRPr kumimoji="1" lang="ja-JP" altLang="en-US"/>
          </a:p>
        </p:txBody>
      </p:sp>
    </p:spTree>
    <p:extLst>
      <p:ext uri="{BB962C8B-B14F-4D97-AF65-F5344CB8AC3E}">
        <p14:creationId xmlns:p14="http://schemas.microsoft.com/office/powerpoint/2010/main" val="236764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20</a:t>
            </a:fld>
            <a:endParaRPr kumimoji="1" lang="ja-JP" altLang="en-US"/>
          </a:p>
        </p:txBody>
      </p:sp>
    </p:spTree>
    <p:extLst>
      <p:ext uri="{BB962C8B-B14F-4D97-AF65-F5344CB8AC3E}">
        <p14:creationId xmlns:p14="http://schemas.microsoft.com/office/powerpoint/2010/main" val="365551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21</a:t>
            </a:fld>
            <a:endParaRPr kumimoji="1" lang="ja-JP" altLang="en-US"/>
          </a:p>
        </p:txBody>
      </p:sp>
    </p:spTree>
    <p:extLst>
      <p:ext uri="{BB962C8B-B14F-4D97-AF65-F5344CB8AC3E}">
        <p14:creationId xmlns:p14="http://schemas.microsoft.com/office/powerpoint/2010/main" val="91743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1657C-B0BC-40B3-829E-A9F5BC25138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0160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1657C-B0BC-40B3-829E-A9F5BC25138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332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24</a:t>
            </a:fld>
            <a:endParaRPr kumimoji="1" lang="ja-JP" altLang="en-US"/>
          </a:p>
        </p:txBody>
      </p:sp>
    </p:spTree>
    <p:extLst>
      <p:ext uri="{BB962C8B-B14F-4D97-AF65-F5344CB8AC3E}">
        <p14:creationId xmlns:p14="http://schemas.microsoft.com/office/powerpoint/2010/main" val="323150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3</a:t>
            </a:fld>
            <a:endParaRPr kumimoji="1" lang="ja-JP" altLang="en-US"/>
          </a:p>
        </p:txBody>
      </p:sp>
    </p:spTree>
    <p:extLst>
      <p:ext uri="{BB962C8B-B14F-4D97-AF65-F5344CB8AC3E}">
        <p14:creationId xmlns:p14="http://schemas.microsoft.com/office/powerpoint/2010/main" val="156813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4</a:t>
            </a:fld>
            <a:endParaRPr kumimoji="1" lang="ja-JP" altLang="en-US"/>
          </a:p>
        </p:txBody>
      </p:sp>
    </p:spTree>
    <p:extLst>
      <p:ext uri="{BB962C8B-B14F-4D97-AF65-F5344CB8AC3E}">
        <p14:creationId xmlns:p14="http://schemas.microsoft.com/office/powerpoint/2010/main" val="380506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5</a:t>
            </a:fld>
            <a:endParaRPr kumimoji="1" lang="ja-JP" altLang="en-US"/>
          </a:p>
        </p:txBody>
      </p:sp>
    </p:spTree>
    <p:extLst>
      <p:ext uri="{BB962C8B-B14F-4D97-AF65-F5344CB8AC3E}">
        <p14:creationId xmlns:p14="http://schemas.microsoft.com/office/powerpoint/2010/main" val="183034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6</a:t>
            </a:fld>
            <a:endParaRPr kumimoji="1" lang="ja-JP" altLang="en-US"/>
          </a:p>
        </p:txBody>
      </p:sp>
    </p:spTree>
    <p:extLst>
      <p:ext uri="{BB962C8B-B14F-4D97-AF65-F5344CB8AC3E}">
        <p14:creationId xmlns:p14="http://schemas.microsoft.com/office/powerpoint/2010/main" val="172946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7</a:t>
            </a:fld>
            <a:endParaRPr kumimoji="1" lang="ja-JP" altLang="en-US"/>
          </a:p>
        </p:txBody>
      </p:sp>
    </p:spTree>
    <p:extLst>
      <p:ext uri="{BB962C8B-B14F-4D97-AF65-F5344CB8AC3E}">
        <p14:creationId xmlns:p14="http://schemas.microsoft.com/office/powerpoint/2010/main" val="71538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8</a:t>
            </a:fld>
            <a:endParaRPr kumimoji="1" lang="ja-JP" altLang="en-US"/>
          </a:p>
        </p:txBody>
      </p:sp>
    </p:spTree>
    <p:extLst>
      <p:ext uri="{BB962C8B-B14F-4D97-AF65-F5344CB8AC3E}">
        <p14:creationId xmlns:p14="http://schemas.microsoft.com/office/powerpoint/2010/main" val="224427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C871746-C365-4EB1-BD07-3ED2E3999C27}" type="slidenum">
              <a:rPr kumimoji="1" lang="ja-JP" altLang="en-US" smtClean="0"/>
              <a:t>9</a:t>
            </a:fld>
            <a:endParaRPr kumimoji="1" lang="ja-JP" altLang="en-US"/>
          </a:p>
        </p:txBody>
      </p:sp>
    </p:spTree>
    <p:extLst>
      <p:ext uri="{BB962C8B-B14F-4D97-AF65-F5344CB8AC3E}">
        <p14:creationId xmlns:p14="http://schemas.microsoft.com/office/powerpoint/2010/main" val="20537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E722A2-1EF6-4135-BDE9-2BCA92ABF848}" type="datetime1">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19260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10A7D1-3544-497B-AF8F-71D80E3F0AA4}" type="datetime1">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03844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E0BA8B-A86F-4C66-A796-4710BB53272A}" type="datetime1">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9443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94" indent="0" algn="ctr">
              <a:buNone/>
              <a:defRPr sz="1500"/>
            </a:lvl2pPr>
            <a:lvl3pPr marL="685787" indent="0" algn="ctr">
              <a:buNone/>
              <a:defRPr sz="1350"/>
            </a:lvl3pPr>
            <a:lvl4pPr marL="1028681" indent="0" algn="ctr">
              <a:buNone/>
              <a:defRPr sz="1200"/>
            </a:lvl4pPr>
            <a:lvl5pPr marL="1371574" indent="0" algn="ctr">
              <a:buNone/>
              <a:defRPr sz="1200"/>
            </a:lvl5pPr>
            <a:lvl6pPr marL="1714468" indent="0" algn="ctr">
              <a:buNone/>
              <a:defRPr sz="1200"/>
            </a:lvl6pPr>
            <a:lvl7pPr marL="2057362" indent="0" algn="ctr">
              <a:buNone/>
              <a:defRPr sz="1200"/>
            </a:lvl7pPr>
            <a:lvl8pPr marL="2400255" indent="0" algn="ctr">
              <a:buNone/>
              <a:defRPr sz="1200"/>
            </a:lvl8pPr>
            <a:lvl9pPr marL="2743149"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05602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5893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26"/>
            <a:ext cx="5915025" cy="2166937"/>
          </a:xfrm>
        </p:spPr>
        <p:txBody>
          <a:bodyPr/>
          <a:lstStyle>
            <a:lvl1pPr marL="0" indent="0">
              <a:buNone/>
              <a:defRPr sz="1800">
                <a:solidFill>
                  <a:schemeClr val="tx1"/>
                </a:solidFill>
              </a:defRPr>
            </a:lvl1pPr>
            <a:lvl2pPr marL="342894" indent="0">
              <a:buNone/>
              <a:defRPr sz="1500">
                <a:solidFill>
                  <a:schemeClr val="tx1">
                    <a:tint val="75000"/>
                  </a:schemeClr>
                </a:solidFill>
              </a:defRPr>
            </a:lvl2pPr>
            <a:lvl3pPr marL="685787" indent="0">
              <a:buNone/>
              <a:defRPr sz="1350">
                <a:solidFill>
                  <a:schemeClr val="tx1">
                    <a:tint val="75000"/>
                  </a:schemeClr>
                </a:solidFill>
              </a:defRPr>
            </a:lvl3pPr>
            <a:lvl4pPr marL="1028681" indent="0">
              <a:buNone/>
              <a:defRPr sz="1200">
                <a:solidFill>
                  <a:schemeClr val="tx1">
                    <a:tint val="75000"/>
                  </a:schemeClr>
                </a:solidFill>
              </a:defRPr>
            </a:lvl4pPr>
            <a:lvl5pPr marL="1371574" indent="0">
              <a:buNone/>
              <a:defRPr sz="1200">
                <a:solidFill>
                  <a:schemeClr val="tx1">
                    <a:tint val="75000"/>
                  </a:schemeClr>
                </a:solidFill>
              </a:defRPr>
            </a:lvl5pPr>
            <a:lvl6pPr marL="1714468" indent="0">
              <a:buNone/>
              <a:defRPr sz="1200">
                <a:solidFill>
                  <a:schemeClr val="tx1">
                    <a:tint val="75000"/>
                  </a:schemeClr>
                </a:solidFill>
              </a:defRPr>
            </a:lvl6pPr>
            <a:lvl7pPr marL="2057362" indent="0">
              <a:buNone/>
              <a:defRPr sz="1200">
                <a:solidFill>
                  <a:schemeClr val="tx1">
                    <a:tint val="75000"/>
                  </a:schemeClr>
                </a:solidFill>
              </a:defRPr>
            </a:lvl7pPr>
            <a:lvl8pPr marL="2400255" indent="0">
              <a:buNone/>
              <a:defRPr sz="1200">
                <a:solidFill>
                  <a:schemeClr val="tx1">
                    <a:tint val="75000"/>
                  </a:schemeClr>
                </a:solidFill>
              </a:defRPr>
            </a:lvl8pPr>
            <a:lvl9pPr marL="2743149"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322438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5"/>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5"/>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179290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2" y="2428347"/>
            <a:ext cx="2901255" cy="1190095"/>
          </a:xfrm>
        </p:spPr>
        <p:txBody>
          <a:bodyPr anchor="b"/>
          <a:lstStyle>
            <a:lvl1pPr marL="0" indent="0">
              <a:buNone/>
              <a:defRPr sz="1800" b="1"/>
            </a:lvl1pPr>
            <a:lvl2pPr marL="342894" indent="0">
              <a:buNone/>
              <a:defRPr sz="1500" b="1"/>
            </a:lvl2pPr>
            <a:lvl3pPr marL="685787" indent="0">
              <a:buNone/>
              <a:defRPr sz="1350" b="1"/>
            </a:lvl3pPr>
            <a:lvl4pPr marL="1028681" indent="0">
              <a:buNone/>
              <a:defRPr sz="1200" b="1"/>
            </a:lvl4pPr>
            <a:lvl5pPr marL="1371574" indent="0">
              <a:buNone/>
              <a:defRPr sz="1200" b="1"/>
            </a:lvl5pPr>
            <a:lvl6pPr marL="1714468" indent="0">
              <a:buNone/>
              <a:defRPr sz="1200" b="1"/>
            </a:lvl6pPr>
            <a:lvl7pPr marL="2057362" indent="0">
              <a:buNone/>
              <a:defRPr sz="1200" b="1"/>
            </a:lvl7pPr>
            <a:lvl8pPr marL="2400255" indent="0">
              <a:buNone/>
              <a:defRPr sz="1200" b="1"/>
            </a:lvl8pPr>
            <a:lvl9pPr marL="2743149"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2"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428347"/>
            <a:ext cx="2915543" cy="1190095"/>
          </a:xfrm>
        </p:spPr>
        <p:txBody>
          <a:bodyPr anchor="b"/>
          <a:lstStyle>
            <a:lvl1pPr marL="0" indent="0">
              <a:buNone/>
              <a:defRPr sz="1800" b="1"/>
            </a:lvl1pPr>
            <a:lvl2pPr marL="342894" indent="0">
              <a:buNone/>
              <a:defRPr sz="1500" b="1"/>
            </a:lvl2pPr>
            <a:lvl3pPr marL="685787" indent="0">
              <a:buNone/>
              <a:defRPr sz="1350" b="1"/>
            </a:lvl3pPr>
            <a:lvl4pPr marL="1028681" indent="0">
              <a:buNone/>
              <a:defRPr sz="1200" b="1"/>
            </a:lvl4pPr>
            <a:lvl5pPr marL="1371574" indent="0">
              <a:buNone/>
              <a:defRPr sz="1200" b="1"/>
            </a:lvl5pPr>
            <a:lvl6pPr marL="1714468" indent="0">
              <a:buNone/>
              <a:defRPr sz="1200" b="1"/>
            </a:lvl6pPr>
            <a:lvl7pPr marL="2057362" indent="0">
              <a:buNone/>
              <a:defRPr sz="1200" b="1"/>
            </a:lvl7pPr>
            <a:lvl8pPr marL="2400255" indent="0">
              <a:buNone/>
              <a:defRPr sz="1200" b="1"/>
            </a:lvl8pPr>
            <a:lvl9pPr marL="2743149"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86806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64152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15518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0"/>
            <a:ext cx="2211883"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2" y="2971800"/>
            <a:ext cx="2211883" cy="5505627"/>
          </a:xfrm>
        </p:spPr>
        <p:txBody>
          <a:bodyPr/>
          <a:lstStyle>
            <a:lvl1pPr marL="0" indent="0">
              <a:buNone/>
              <a:defRPr sz="1200"/>
            </a:lvl1pPr>
            <a:lvl2pPr marL="342894" indent="0">
              <a:buNone/>
              <a:defRPr sz="1050"/>
            </a:lvl2pPr>
            <a:lvl3pPr marL="685787" indent="0">
              <a:buNone/>
              <a:defRPr sz="900"/>
            </a:lvl3pPr>
            <a:lvl4pPr marL="1028681" indent="0">
              <a:buNone/>
              <a:defRPr sz="750"/>
            </a:lvl4pPr>
            <a:lvl5pPr marL="1371574" indent="0">
              <a:buNone/>
              <a:defRPr sz="750"/>
            </a:lvl5pPr>
            <a:lvl6pPr marL="1714468" indent="0">
              <a:buNone/>
              <a:defRPr sz="750"/>
            </a:lvl6pPr>
            <a:lvl7pPr marL="2057362" indent="0">
              <a:buNone/>
              <a:defRPr sz="750"/>
            </a:lvl7pPr>
            <a:lvl8pPr marL="2400255" indent="0">
              <a:buNone/>
              <a:defRPr sz="750"/>
            </a:lvl8pPr>
            <a:lvl9pPr marL="2743149"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99320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FEE4E8-9FE1-4585-A1DF-65D3C9C1AA2F}" type="datetime1">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6485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0"/>
            <a:ext cx="2211883"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894" indent="0">
              <a:buNone/>
              <a:defRPr sz="2100"/>
            </a:lvl2pPr>
            <a:lvl3pPr marL="685787" indent="0">
              <a:buNone/>
              <a:defRPr sz="1800"/>
            </a:lvl3pPr>
            <a:lvl4pPr marL="1028681" indent="0">
              <a:buNone/>
              <a:defRPr sz="1500"/>
            </a:lvl4pPr>
            <a:lvl5pPr marL="1371574" indent="0">
              <a:buNone/>
              <a:defRPr sz="1500"/>
            </a:lvl5pPr>
            <a:lvl6pPr marL="1714468" indent="0">
              <a:buNone/>
              <a:defRPr sz="1500"/>
            </a:lvl6pPr>
            <a:lvl7pPr marL="2057362" indent="0">
              <a:buNone/>
              <a:defRPr sz="1500"/>
            </a:lvl7pPr>
            <a:lvl8pPr marL="2400255" indent="0">
              <a:buNone/>
              <a:defRPr sz="1500"/>
            </a:lvl8pPr>
            <a:lvl9pPr marL="2743149"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2" y="2971800"/>
            <a:ext cx="2211883" cy="5505627"/>
          </a:xfrm>
        </p:spPr>
        <p:txBody>
          <a:bodyPr/>
          <a:lstStyle>
            <a:lvl1pPr marL="0" indent="0">
              <a:buNone/>
              <a:defRPr sz="1200"/>
            </a:lvl1pPr>
            <a:lvl2pPr marL="342894" indent="0">
              <a:buNone/>
              <a:defRPr sz="1050"/>
            </a:lvl2pPr>
            <a:lvl3pPr marL="685787" indent="0">
              <a:buNone/>
              <a:defRPr sz="900"/>
            </a:lvl3pPr>
            <a:lvl4pPr marL="1028681" indent="0">
              <a:buNone/>
              <a:defRPr sz="750"/>
            </a:lvl4pPr>
            <a:lvl5pPr marL="1371574" indent="0">
              <a:buNone/>
              <a:defRPr sz="750"/>
            </a:lvl5pPr>
            <a:lvl6pPr marL="1714468" indent="0">
              <a:buNone/>
              <a:defRPr sz="750"/>
            </a:lvl6pPr>
            <a:lvl7pPr marL="2057362" indent="0">
              <a:buNone/>
              <a:defRPr sz="750"/>
            </a:lvl7pPr>
            <a:lvl8pPr marL="2400255" indent="0">
              <a:buNone/>
              <a:defRPr sz="750"/>
            </a:lvl8pPr>
            <a:lvl9pPr marL="2743149"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0253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4547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9" y="527404"/>
            <a:ext cx="4350543"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237148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DB2775-9CBB-4122-8533-391DA55CD460}" type="datetime1">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57212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31CB63-B0CE-4702-9CE3-0204860B49C8}" type="datetime1">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065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6D503F-A049-42D2-B25A-8DAA3265B150}" type="datetime1">
              <a:rPr kumimoji="1" lang="ja-JP" altLang="en-US" smtClean="0"/>
              <a:t>2026/3/3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44174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565043-653C-481A-8E0E-4AC8AABBB349}" type="datetime1">
              <a:rPr kumimoji="1" lang="ja-JP" altLang="en-US" smtClean="0"/>
              <a:t>2026/3/3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93307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26543-28E7-431E-B371-322D137D5A03}" type="datetime1">
              <a:rPr kumimoji="1" lang="ja-JP" altLang="en-US" smtClean="0"/>
              <a:t>2026/3/3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03948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B5565-E1CC-4F3B-867B-5D74F53850B8}" type="datetime1">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269433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A19A6B-B927-4E98-A566-192D6A3F091F}" type="datetime1">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14066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27E51FD-3A99-4D12-8370-F94F5EAD2B2F}" type="datetime1">
              <a:rPr kumimoji="1" lang="ja-JP" altLang="en-US" smtClean="0"/>
              <a:t>2026/3/3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D8D167B-EA6C-49BD-AB26-743BBBB0A77C}" type="slidenum">
              <a:rPr kumimoji="1" lang="ja-JP" altLang="en-US" smtClean="0"/>
              <a:t>‹#›</a:t>
            </a:fld>
            <a:endParaRPr kumimoji="1" lang="ja-JP" altLang="en-US"/>
          </a:p>
        </p:txBody>
      </p:sp>
    </p:spTree>
    <p:extLst>
      <p:ext uri="{BB962C8B-B14F-4D97-AF65-F5344CB8AC3E}">
        <p14:creationId xmlns:p14="http://schemas.microsoft.com/office/powerpoint/2010/main" val="3173981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5"/>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BB96F0C-C61D-4C46-8767-632F3AE613DD}" type="datetimeFigureOut">
              <a:rPr kumimoji="1" lang="ja-JP" altLang="en-US" smtClean="0"/>
              <a:t>2026/3/3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7810ACB-4D34-4B63-821D-80D5C86A2101}" type="slidenum">
              <a:rPr kumimoji="1" lang="ja-JP" altLang="en-US" smtClean="0"/>
              <a:t>‹#›</a:t>
            </a:fld>
            <a:endParaRPr kumimoji="1" lang="ja-JP" altLang="en-US"/>
          </a:p>
        </p:txBody>
      </p:sp>
    </p:spTree>
    <p:extLst>
      <p:ext uri="{BB962C8B-B14F-4D97-AF65-F5344CB8AC3E}">
        <p14:creationId xmlns:p14="http://schemas.microsoft.com/office/powerpoint/2010/main" val="17573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78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7" indent="-171447" algn="l" defTabSz="68578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41" indent="-171447" algn="l" defTabSz="68578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35" indent="-171447" algn="l" defTabSz="68578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8"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22"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15"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09"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03"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96" indent="-171447" algn="l" defTabSz="68578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87" rtl="0" eaLnBrk="1" latinLnBrk="0" hangingPunct="1">
        <a:defRPr kumimoji="1" sz="1350" kern="1200">
          <a:solidFill>
            <a:schemeClr val="tx1"/>
          </a:solidFill>
          <a:latin typeface="+mn-lt"/>
          <a:ea typeface="+mn-ea"/>
          <a:cs typeface="+mn-cs"/>
        </a:defRPr>
      </a:lvl1pPr>
      <a:lvl2pPr marL="342894" algn="l" defTabSz="685787" rtl="0" eaLnBrk="1" latinLnBrk="0" hangingPunct="1">
        <a:defRPr kumimoji="1" sz="1350" kern="1200">
          <a:solidFill>
            <a:schemeClr val="tx1"/>
          </a:solidFill>
          <a:latin typeface="+mn-lt"/>
          <a:ea typeface="+mn-ea"/>
          <a:cs typeface="+mn-cs"/>
        </a:defRPr>
      </a:lvl2pPr>
      <a:lvl3pPr marL="685787" algn="l" defTabSz="685787" rtl="0" eaLnBrk="1" latinLnBrk="0" hangingPunct="1">
        <a:defRPr kumimoji="1" sz="1350" kern="1200">
          <a:solidFill>
            <a:schemeClr val="tx1"/>
          </a:solidFill>
          <a:latin typeface="+mn-lt"/>
          <a:ea typeface="+mn-ea"/>
          <a:cs typeface="+mn-cs"/>
        </a:defRPr>
      </a:lvl3pPr>
      <a:lvl4pPr marL="1028681" algn="l" defTabSz="685787" rtl="0" eaLnBrk="1" latinLnBrk="0" hangingPunct="1">
        <a:defRPr kumimoji="1" sz="1350" kern="1200">
          <a:solidFill>
            <a:schemeClr val="tx1"/>
          </a:solidFill>
          <a:latin typeface="+mn-lt"/>
          <a:ea typeface="+mn-ea"/>
          <a:cs typeface="+mn-cs"/>
        </a:defRPr>
      </a:lvl4pPr>
      <a:lvl5pPr marL="1371574" algn="l" defTabSz="685787" rtl="0" eaLnBrk="1" latinLnBrk="0" hangingPunct="1">
        <a:defRPr kumimoji="1" sz="1350" kern="1200">
          <a:solidFill>
            <a:schemeClr val="tx1"/>
          </a:solidFill>
          <a:latin typeface="+mn-lt"/>
          <a:ea typeface="+mn-ea"/>
          <a:cs typeface="+mn-cs"/>
        </a:defRPr>
      </a:lvl5pPr>
      <a:lvl6pPr marL="1714468" algn="l" defTabSz="685787" rtl="0" eaLnBrk="1" latinLnBrk="0" hangingPunct="1">
        <a:defRPr kumimoji="1" sz="1350" kern="1200">
          <a:solidFill>
            <a:schemeClr val="tx1"/>
          </a:solidFill>
          <a:latin typeface="+mn-lt"/>
          <a:ea typeface="+mn-ea"/>
          <a:cs typeface="+mn-cs"/>
        </a:defRPr>
      </a:lvl6pPr>
      <a:lvl7pPr marL="2057362" algn="l" defTabSz="685787" rtl="0" eaLnBrk="1" latinLnBrk="0" hangingPunct="1">
        <a:defRPr kumimoji="1" sz="1350" kern="1200">
          <a:solidFill>
            <a:schemeClr val="tx1"/>
          </a:solidFill>
          <a:latin typeface="+mn-lt"/>
          <a:ea typeface="+mn-ea"/>
          <a:cs typeface="+mn-cs"/>
        </a:defRPr>
      </a:lvl7pPr>
      <a:lvl8pPr marL="2400255" algn="l" defTabSz="685787" rtl="0" eaLnBrk="1" latinLnBrk="0" hangingPunct="1">
        <a:defRPr kumimoji="1" sz="1350" kern="1200">
          <a:solidFill>
            <a:schemeClr val="tx1"/>
          </a:solidFill>
          <a:latin typeface="+mn-lt"/>
          <a:ea typeface="+mn-ea"/>
          <a:cs typeface="+mn-cs"/>
        </a:defRPr>
      </a:lvl8pPr>
      <a:lvl9pPr marL="2743149" algn="l" defTabSz="685787"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2.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
        <p:nvSpPr>
          <p:cNvPr id="2" name="タイトル 1"/>
          <p:cNvSpPr>
            <a:spLocks noGrp="1"/>
          </p:cNvSpPr>
          <p:nvPr>
            <p:ph type="ctrTitle"/>
          </p:nvPr>
        </p:nvSpPr>
        <p:spPr>
          <a:xfrm>
            <a:off x="250519" y="8818323"/>
            <a:ext cx="4922729" cy="540668"/>
          </a:xfrm>
        </p:spPr>
        <p:txBody>
          <a:bodyPr>
            <a:normAutofit/>
          </a:bodyP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中井町自治会連合会・中井町</a:t>
            </a:r>
          </a:p>
        </p:txBody>
      </p:sp>
      <p:sp>
        <p:nvSpPr>
          <p:cNvPr id="3" name="サブタイトル 2"/>
          <p:cNvSpPr>
            <a:spLocks noGrp="1"/>
          </p:cNvSpPr>
          <p:nvPr>
            <p:ph type="subTitle" idx="1"/>
          </p:nvPr>
        </p:nvSpPr>
        <p:spPr>
          <a:xfrm>
            <a:off x="375781" y="325678"/>
            <a:ext cx="6075123" cy="3469708"/>
          </a:xfrm>
          <a:solidFill>
            <a:schemeClr val="bg1"/>
          </a:solidFill>
        </p:spPr>
        <p:txBody>
          <a:bodyPr anchor="ctr">
            <a:normAutofit/>
          </a:bodyPr>
          <a:lstStyle/>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4800" b="1" dirty="0">
                <a:latin typeface="UD デジタル 教科書体 NK-B" panose="02020700000000000000" pitchFamily="18" charset="-128"/>
                <a:ea typeface="UD デジタル 教科書体 NK-B" panose="02020700000000000000" pitchFamily="18" charset="-128"/>
              </a:rPr>
              <a:t>自治会加入促進</a:t>
            </a:r>
            <a:endParaRPr kumimoji="1" lang="en-US" altLang="ja-JP" sz="4800" b="1" dirty="0">
              <a:latin typeface="UD デジタル 教科書体 NK-B" panose="02020700000000000000" pitchFamily="18" charset="-128"/>
              <a:ea typeface="UD デジタル 教科書体 NK-B" panose="02020700000000000000" pitchFamily="18" charset="-128"/>
            </a:endParaRPr>
          </a:p>
          <a:p>
            <a:r>
              <a:rPr kumimoji="1" lang="ja-JP" altLang="en-US" sz="4800" b="1" dirty="0">
                <a:latin typeface="UD デジタル 教科書体 NK-B" panose="02020700000000000000" pitchFamily="18" charset="-128"/>
                <a:ea typeface="UD デジタル 教科書体 NK-B" panose="02020700000000000000" pitchFamily="18" charset="-128"/>
              </a:rPr>
              <a:t>ハンドブック</a:t>
            </a:r>
            <a:endParaRPr kumimoji="1" lang="en-US" altLang="ja-JP" sz="4800" b="1" dirty="0">
              <a:latin typeface="UD デジタル 教科書体 NK-B" panose="02020700000000000000" pitchFamily="18" charset="-128"/>
              <a:ea typeface="UD デジタル 教科書体 NK-B" panose="02020700000000000000" pitchFamily="18" charset="-128"/>
            </a:endParaRPr>
          </a:p>
          <a:p>
            <a:endParaRPr lang="en-US" altLang="ja-JP" sz="4800" b="1" dirty="0">
              <a:latin typeface="BIZ UDゴシック" panose="020B0400000000000000" pitchFamily="49" charset="-128"/>
              <a:ea typeface="BIZ UDゴシック" panose="020B0400000000000000" pitchFamily="49" charset="-128"/>
            </a:endParaRPr>
          </a:p>
          <a:p>
            <a:r>
              <a:rPr kumimoji="1" lang="en-US" altLang="ja-JP" sz="1400" b="1" dirty="0">
                <a:latin typeface="BIZ UDゴシック" panose="020B0400000000000000" pitchFamily="49" charset="-128"/>
                <a:ea typeface="BIZ UDゴシック" panose="020B0400000000000000" pitchFamily="49" charset="-128"/>
              </a:rPr>
              <a:t>2026.4</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7" name="サブタイトル 2"/>
          <p:cNvSpPr txBox="1">
            <a:spLocks/>
          </p:cNvSpPr>
          <p:nvPr/>
        </p:nvSpPr>
        <p:spPr>
          <a:xfrm>
            <a:off x="375780" y="3795386"/>
            <a:ext cx="6075123" cy="3651337"/>
          </a:xfrm>
          <a:prstGeom prst="rect">
            <a:avLst/>
          </a:prstGeom>
          <a:solidFill>
            <a:schemeClr val="bg1"/>
          </a:solid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endParaRPr lang="en-US" altLang="ja-JP" sz="3200" b="1"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505" y="4296329"/>
            <a:ext cx="2806989" cy="2920022"/>
          </a:xfrm>
          <a:prstGeom prst="rect">
            <a:avLst/>
          </a:prstGeom>
        </p:spPr>
      </p:pic>
    </p:spTree>
    <p:extLst>
      <p:ext uri="{BB962C8B-B14F-4D97-AF65-F5344CB8AC3E}">
        <p14:creationId xmlns:p14="http://schemas.microsoft.com/office/powerpoint/2010/main" val="28302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21981" y="601249"/>
            <a:ext cx="5422985" cy="85803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110287" y="907317"/>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実例２　イベントは加入を呼びかけるチャンス</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023861" y="1273883"/>
            <a:ext cx="4819223" cy="184613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自治会の各種イベントの開催時に、未加入の世帯にもイベントのチラシを配布し参加を呼びかけ、イベント時には加入のポスターを貼るなどしました。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納涼祭など、子どもに喜ばれるイベントは親子連れも多く、未加入の世帯にも参加してもらい、力を入れて自治会の必要性をアピールしました。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イベントへの参加と、加入呼びかけや訪問により、次第にコミュニケーションが取れるようになり、加入者が徐々に増えていきました。</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136596" y="3188587"/>
            <a:ext cx="4614107" cy="1911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納涼祭では、自治会費を使うため、加入世帯には予め食券を配布し、未加入世帯には当日食券を買ってもらいました。</a:t>
            </a: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納涼祭などの思い出は、地域でなければ子どもにあたえてあげられません。子どもの思い出になると思うと、自治会活動のやりがいにつながります。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イベントは地域に住む人たちとの交流のチャンスです。顔見知りが増えるといざという時も心強いです。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110287" y="5591514"/>
            <a:ext cx="4798867" cy="17198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pPr algn="l"/>
            <a:r>
              <a:rPr lang="ja-JP" altLang="en-US" sz="1400" dirty="0">
                <a:latin typeface="BIZ UD明朝 Medium" panose="02020500000000000000" pitchFamily="17" charset="-128"/>
                <a:ea typeface="BIZ UD明朝 Medium" panose="02020500000000000000" pitchFamily="17" charset="-128"/>
              </a:rPr>
              <a:t>　自治会に加入して地域とつながりを持つことで、ご近所さんの協力が得られやすく、災害時の避難や支援に役立つことが報告されているそうです。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れまで自治会活動に積極的に参加していただいた方ほど、「もう高齢だから役ができない」「活動に参加できないからやめます」と言われますが、「おたがいさま」の精神で、「これからは頼ってください」と声をかけています。　</a:t>
            </a:r>
            <a:endParaRPr lang="en-US" altLang="ja-JP" sz="1400" dirty="0">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1110287" y="7488003"/>
            <a:ext cx="4614107" cy="15091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400" dirty="0">
                <a:solidFill>
                  <a:schemeClr val="tx1"/>
                </a:solidFill>
                <a:latin typeface="BIZ UDゴシック" panose="020B0400000000000000" pitchFamily="49" charset="-128"/>
                <a:ea typeface="BIZ UDゴシック" panose="020B0400000000000000" pitchFamily="49" charset="-128"/>
              </a:rPr>
              <a:t>高齢者世帯は、役を免除したり、会費を減免するなどして、無理のない範囲で、継続して自治会に加入してもらっています。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solidFill>
                  <a:schemeClr val="tx1"/>
                </a:solidFill>
                <a:latin typeface="BIZ UDゴシック" panose="020B0400000000000000" pitchFamily="49" charset="-128"/>
                <a:ea typeface="BIZ UDゴシック" panose="020B0400000000000000" pitchFamily="49" charset="-128"/>
              </a:rPr>
              <a:t>年を取っても安心して住み続けられる地域を、次の世代も一緒に作っていくために、自治会の役員は若い世代も一緒に担うようにしています。</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9" name="タイトル 3"/>
          <p:cNvSpPr txBox="1">
            <a:spLocks/>
          </p:cNvSpPr>
          <p:nvPr/>
        </p:nvSpPr>
        <p:spPr>
          <a:xfrm>
            <a:off x="1110287" y="5276542"/>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実例３　高齢なのでもう抜けたい！？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8</a:t>
            </a:r>
            <a:endParaRPr kumimoji="1" lang="ja-JP" altLang="en-US" dirty="0"/>
          </a:p>
        </p:txBody>
      </p:sp>
    </p:spTree>
    <p:extLst>
      <p:ext uri="{BB962C8B-B14F-4D97-AF65-F5344CB8AC3E}">
        <p14:creationId xmlns:p14="http://schemas.microsoft.com/office/powerpoint/2010/main" val="383206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47232" y="2358643"/>
            <a:ext cx="5372481" cy="682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747232" y="727929"/>
            <a:ext cx="5372482" cy="1514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802823" y="543264"/>
            <a:ext cx="3094853"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（５）加入促進時のＱ＆Ａ</a:t>
            </a:r>
          </a:p>
        </p:txBody>
      </p:sp>
      <p:sp>
        <p:nvSpPr>
          <p:cNvPr id="9" name="タイトル 3"/>
          <p:cNvSpPr txBox="1">
            <a:spLocks/>
          </p:cNvSpPr>
          <p:nvPr/>
        </p:nvSpPr>
        <p:spPr>
          <a:xfrm>
            <a:off x="916133" y="1181029"/>
            <a:ext cx="5178329" cy="92885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加入のお願いをすると、様々な質問をされることがあります。「いいから入って」は絶対ＮＧ！丁寧に答えましょう。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想定される質問と回答を参考にして、自治会の実情にあわせて回答できるよう準備してから訪問します。その場でわからないことは、調べてから後日回答しましょう。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1014608" y="2302643"/>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Ｑ１　加入のメリットは？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35945" y="2854921"/>
            <a:ext cx="4798867" cy="117591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Ａ１　</a:t>
            </a:r>
            <a:r>
              <a:rPr lang="ja-JP" altLang="en-US" sz="1400" dirty="0">
                <a:latin typeface="BIZ UD明朝 Medium" panose="02020500000000000000" pitchFamily="17" charset="-128"/>
                <a:ea typeface="BIZ UD明朝 Medium" panose="02020500000000000000" pitchFamily="17" charset="-128"/>
              </a:rPr>
              <a:t>自治会の活動は多岐にわたります。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そこで生活しているだけで、すでにメリットを享受しているものもあります。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いざという時のために、防災備品として発電機などを備蓄したり、避難訓練をするなど、防災のための活動も自治会で行っています。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014608" y="4037525"/>
            <a:ext cx="4890122" cy="49694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ごみステーションや公園の管理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⇒ごみステーションの清掃、安全できれいな公園が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そこにあるのは、自治会が管理しているからです。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道路の安全確保（カーブミラーや防犯灯）</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⇒地域で危険な場所がないか、自治会で話しあって、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町に要望しています。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町や学校との連携</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⇒地域に関わることの連絡は、行政連絡員でもある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自治会長に連絡があります。自治会長から組長な</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err="1">
                <a:solidFill>
                  <a:schemeClr val="tx1"/>
                </a:solidFill>
                <a:latin typeface="BIZ UDゴシック" panose="020B0400000000000000" pitchFamily="49" charset="-128"/>
                <a:ea typeface="BIZ UDゴシック" panose="020B0400000000000000" pitchFamily="49" charset="-128"/>
              </a:rPr>
              <a:t>どを</a:t>
            </a:r>
            <a:r>
              <a:rPr lang="ja-JP" altLang="en-US" sz="1400" dirty="0">
                <a:solidFill>
                  <a:schemeClr val="tx1"/>
                </a:solidFill>
                <a:latin typeface="BIZ UDゴシック" panose="020B0400000000000000" pitchFamily="49" charset="-128"/>
                <a:ea typeface="BIZ UDゴシック" panose="020B0400000000000000" pitchFamily="49" charset="-128"/>
              </a:rPr>
              <a:t>通して、地域の皆さんに伝達します。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防災訓練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⇒いざという時のための訓練は、自治会内の自主防</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災会で行っています。自主防災会では、防災備品</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の備蓄などもしています。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お祭りなどの親睦行事の開催</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⇒たくさんの労力がいりますが、親睦行事を通して</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顔見知りになることで、地域の防犯力のアップに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もつながります。子どもにとって夏祭りの思い出</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はかけがえのないものになります。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広報物の配布</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⇒町の広報紙や、事業のお知らせなどは、自治会を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通して配布しています。自治会員にならないと、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届きません。</a:t>
            </a:r>
          </a:p>
        </p:txBody>
      </p:sp>
      <p:sp>
        <p:nvSpPr>
          <p:cNvPr id="14" name="テキスト ボックス 13"/>
          <p:cNvSpPr txBox="1"/>
          <p:nvPr/>
        </p:nvSpPr>
        <p:spPr>
          <a:xfrm>
            <a:off x="3136520" y="9188554"/>
            <a:ext cx="693650" cy="369332"/>
          </a:xfrm>
          <a:prstGeom prst="rect">
            <a:avLst/>
          </a:prstGeom>
          <a:noFill/>
        </p:spPr>
        <p:txBody>
          <a:bodyPr wrap="square" rtlCol="0">
            <a:spAutoFit/>
          </a:bodyPr>
          <a:lstStyle/>
          <a:p>
            <a:pPr algn="ctr"/>
            <a:r>
              <a:rPr kumimoji="1" lang="en-US" altLang="ja-JP" dirty="0"/>
              <a:t>9</a:t>
            </a:r>
            <a:endParaRPr kumimoji="1" lang="ja-JP" altLang="en-US" dirty="0"/>
          </a:p>
        </p:txBody>
      </p:sp>
    </p:spTree>
    <p:extLst>
      <p:ext uri="{BB962C8B-B14F-4D97-AF65-F5344CB8AC3E}">
        <p14:creationId xmlns:p14="http://schemas.microsoft.com/office/powerpoint/2010/main" val="95888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470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51224" y="62309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Ｑ２　自治会ってはいらなくちゃいけないの？</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210805" y="1366833"/>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Ａ２　</a:t>
            </a:r>
            <a:r>
              <a:rPr lang="ja-JP" altLang="en-US" sz="1400" dirty="0">
                <a:latin typeface="BIZ UD明朝 Medium" panose="02020500000000000000" pitchFamily="17" charset="-128"/>
                <a:ea typeface="BIZ UD明朝 Medium" panose="02020500000000000000" pitchFamily="17" charset="-128"/>
              </a:rPr>
              <a:t>自治会への加入は強制ではありませんが、自治会は自分の暮らすまちを住みよくするための組織です。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防災・防犯、ごみステーションの管理、町の広報紙の配布や情報伝達など、暮らしに関わる活動が多くあります。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ぜひ自治会に加入して住みよいまちづくりに参加してください。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685405"/>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Ｑ３　そもそも自治会って何ですか？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226251" y="3158645"/>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Ａ３　</a:t>
            </a:r>
            <a:r>
              <a:rPr lang="ja-JP" altLang="en-US" sz="1400" dirty="0">
                <a:latin typeface="BIZ UD明朝 Medium" panose="02020500000000000000" pitchFamily="17" charset="-128"/>
                <a:ea typeface="BIZ UD明朝 Medium" panose="02020500000000000000" pitchFamily="17" charset="-128"/>
              </a:rPr>
              <a:t>同じ地域に住む方が、親睦を図りながら、防災・防犯活動、環境美化活動、ごみステーションの管理など、さまざまな活動を行うことで、自分たちの住む地域を、住みよいまちにしていくための自主的な任意の団体です。</a:t>
            </a:r>
            <a:endParaRPr lang="en-US" altLang="ja-JP" sz="1400" dirty="0">
              <a:latin typeface="BIZ UD明朝 Medium" panose="02020500000000000000" pitchFamily="17" charset="-128"/>
              <a:ea typeface="BIZ UD明朝 Medium" panose="02020500000000000000" pitchFamily="17" charset="-128"/>
            </a:endParaRPr>
          </a:p>
        </p:txBody>
      </p:sp>
      <p:sp>
        <p:nvSpPr>
          <p:cNvPr id="19" name="タイトル 3"/>
          <p:cNvSpPr txBox="1">
            <a:spLocks/>
          </p:cNvSpPr>
          <p:nvPr/>
        </p:nvSpPr>
        <p:spPr>
          <a:xfrm>
            <a:off x="1091440" y="4150043"/>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Ｑ４　自治会って町の下部組織のような団体？</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1210804" y="4645520"/>
            <a:ext cx="4798867" cy="260128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Ａ４　</a:t>
            </a:r>
            <a:r>
              <a:rPr lang="ja-JP" altLang="en-US" sz="1400" dirty="0">
                <a:latin typeface="BIZ UD明朝 Medium" panose="02020500000000000000" pitchFamily="17" charset="-128"/>
                <a:ea typeface="BIZ UD明朝 Medium" panose="02020500000000000000" pitchFamily="17" charset="-128"/>
              </a:rPr>
              <a:t>同じ地域、地区のもとに設立された自治会は、行政や関係団体との相互補完機能を果たす地縁団体です。主に、地域の発展や、住民生活の向上、コミュニティの再生に寄与し、明るく住みよいまちづくりを推進することを目的と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町の事業に協力することも多くありますが、町とは別に、地域の住民が自主的に結成して運営している任意の団体です。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任意の団体ではありますが、地域課題の解決に取り組んでいる公共的団体であり、課題解決のため、行政や関係団体と協力して取り組む場合も数多くあります。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このことから、自治会の運営や、事業実施の支援として、町から補助金などの交付を受けています。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22" name="タイトル 3"/>
          <p:cNvSpPr txBox="1">
            <a:spLocks/>
          </p:cNvSpPr>
          <p:nvPr/>
        </p:nvSpPr>
        <p:spPr>
          <a:xfrm>
            <a:off x="1075993" y="7376570"/>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Ｑ５　自治会って中井町にいくつあるの？</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74417" y="7811814"/>
            <a:ext cx="4798867" cy="86482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Ａ５　</a:t>
            </a:r>
            <a:r>
              <a:rPr lang="ja-JP" altLang="en-US" sz="1400" dirty="0">
                <a:latin typeface="BIZ UD明朝 Medium" panose="02020500000000000000" pitchFamily="17" charset="-128"/>
                <a:ea typeface="BIZ UD明朝 Medium" panose="02020500000000000000" pitchFamily="17" charset="-128"/>
              </a:rPr>
              <a:t>中井町には全部で</a:t>
            </a:r>
            <a:r>
              <a:rPr lang="en-US" altLang="ja-JP" sz="1400" dirty="0">
                <a:latin typeface="BIZ UD明朝 Medium" panose="02020500000000000000" pitchFamily="17" charset="-128"/>
                <a:ea typeface="BIZ UD明朝 Medium" panose="02020500000000000000" pitchFamily="17" charset="-128"/>
              </a:rPr>
              <a:t>27</a:t>
            </a:r>
            <a:r>
              <a:rPr lang="ja-JP" altLang="en-US" sz="1400" dirty="0">
                <a:latin typeface="BIZ UD明朝 Medium" panose="02020500000000000000" pitchFamily="17" charset="-128"/>
                <a:ea typeface="BIZ UD明朝 Medium" panose="02020500000000000000" pitchFamily="17" charset="-128"/>
              </a:rPr>
              <a:t>の自治会があります。お住まいの地域によって加入する自治会が決まります。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どこの自治会かわからない場合は、役場地域防災課にお尋ねください。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23" name="テキスト ボックス 22"/>
          <p:cNvSpPr txBox="1"/>
          <p:nvPr/>
        </p:nvSpPr>
        <p:spPr>
          <a:xfrm>
            <a:off x="3136520" y="9188554"/>
            <a:ext cx="693650" cy="369332"/>
          </a:xfrm>
          <a:prstGeom prst="rect">
            <a:avLst/>
          </a:prstGeom>
          <a:noFill/>
        </p:spPr>
        <p:txBody>
          <a:bodyPr wrap="square" rtlCol="0">
            <a:spAutoFit/>
          </a:bodyPr>
          <a:lstStyle/>
          <a:p>
            <a:pPr algn="ctr"/>
            <a:r>
              <a:rPr kumimoji="1" lang="en-US" altLang="ja-JP" dirty="0"/>
              <a:t>10</a:t>
            </a:r>
            <a:endParaRPr kumimoji="1" lang="ja-JP" altLang="en-US" dirty="0"/>
          </a:p>
        </p:txBody>
      </p:sp>
    </p:spTree>
    <p:extLst>
      <p:ext uri="{BB962C8B-B14F-4D97-AF65-F5344CB8AC3E}">
        <p14:creationId xmlns:p14="http://schemas.microsoft.com/office/powerpoint/2010/main" val="94867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558907"/>
            <a:ext cx="5372481" cy="8266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91440" y="656372"/>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Ｑ６　自治会費はいくらですか？使い道は？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86034" y="1133860"/>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Ａ６　</a:t>
            </a:r>
            <a:r>
              <a:rPr lang="ja-JP" altLang="en-US" sz="1400" dirty="0">
                <a:latin typeface="BIZ UD明朝 Medium" panose="02020500000000000000" pitchFamily="17" charset="-128"/>
                <a:ea typeface="BIZ UD明朝 Medium" panose="02020500000000000000" pitchFamily="17" charset="-128"/>
              </a:rPr>
              <a:t>自治会費は、</a:t>
            </a:r>
            <a:r>
              <a:rPr lang="en-US" altLang="ja-JP" sz="1400" dirty="0">
                <a:latin typeface="BIZ UD明朝 Medium" panose="02020500000000000000" pitchFamily="17" charset="-128"/>
                <a:ea typeface="BIZ UD明朝 Medium" panose="02020500000000000000" pitchFamily="17" charset="-128"/>
              </a:rPr>
              <a:t>1</a:t>
            </a:r>
            <a:r>
              <a:rPr lang="ja-JP" altLang="en-US" sz="1400" dirty="0">
                <a:latin typeface="BIZ UD明朝 Medium" panose="02020500000000000000" pitchFamily="17" charset="-128"/>
                <a:ea typeface="BIZ UD明朝 Medium" panose="02020500000000000000" pitchFamily="17" charset="-128"/>
              </a:rPr>
              <a:t>か月○○○円です。年に○回○月に集金しています。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毎年開く総会で、事業と予算の承認を得て使用しています。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例えば、○○活動や、○○○○など、自治会の活動に係る費用に支出しています。</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625605"/>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Ｑ７　自治会費を払いたくても払えない場合は？</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186034" y="4585440"/>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Ａ７　</a:t>
            </a:r>
            <a:r>
              <a:rPr lang="ja-JP" altLang="en-US" sz="1400" dirty="0">
                <a:latin typeface="BIZ UD明朝 Medium" panose="02020500000000000000" pitchFamily="17" charset="-128"/>
                <a:ea typeface="BIZ UD明朝 Medium" panose="02020500000000000000" pitchFamily="17" charset="-128"/>
              </a:rPr>
              <a:t>高齢化が進み、年金生活では会費が支払えないといって自治会を退会する方が増えているようです。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回答例１）一度役員会で協議して、後日回答します。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回答例２）（すでに減額などを実施している場合）減額について説明します。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平等に負担する会費の額は最低限に抑え、行事などの費用は参加費などで賄うように変えていくことも必要です。</a:t>
            </a:r>
            <a:endParaRPr lang="en-US" altLang="ja-JP" sz="1400" dirty="0">
              <a:latin typeface="BIZ UD明朝 Medium" panose="02020500000000000000" pitchFamily="17" charset="-128"/>
              <a:ea typeface="BIZ UD明朝 Medium" panose="02020500000000000000" pitchFamily="17" charset="-128"/>
            </a:endParaRPr>
          </a:p>
          <a:p>
            <a:pPr algn="l"/>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会費の特例については、会則（規約）に明記しましょう。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会則（規約）の変更は総会の議決が必要です。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p:txBody>
      </p:sp>
      <p:sp>
        <p:nvSpPr>
          <p:cNvPr id="19" name="タイトル 3"/>
          <p:cNvSpPr txBox="1">
            <a:spLocks/>
          </p:cNvSpPr>
          <p:nvPr/>
        </p:nvSpPr>
        <p:spPr>
          <a:xfrm>
            <a:off x="1091440" y="5405659"/>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Ｑ８　自治会費以外の収入はありますか？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1186034" y="5874548"/>
            <a:ext cx="4798867" cy="122235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Ａ８　</a:t>
            </a:r>
            <a:r>
              <a:rPr lang="ja-JP" altLang="en-US" sz="1400" dirty="0">
                <a:latin typeface="BIZ UD明朝 Medium" panose="02020500000000000000" pitchFamily="17" charset="-128"/>
                <a:ea typeface="BIZ UD明朝 Medium" panose="02020500000000000000" pitchFamily="17" charset="-128"/>
              </a:rPr>
              <a:t>任意の団体ではありますが、地域課題の解決に取り組んでいる公共的団体であり、自治会の運営や、事業実施の支援として、自治会運営助成金や、自治会館修繕補助金、防災資機材等購入補助金など、町から補助金などの交付を受け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またイベントなどの際に寄附などもあります。</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p:txBody>
      </p:sp>
      <p:sp>
        <p:nvSpPr>
          <p:cNvPr id="22" name="タイトル 3"/>
          <p:cNvSpPr txBox="1">
            <a:spLocks/>
          </p:cNvSpPr>
          <p:nvPr/>
        </p:nvSpPr>
        <p:spPr>
          <a:xfrm>
            <a:off x="1091440" y="7072600"/>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Ｑ９　自治会に加入していませんが、行事に参加できますか？</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09066" y="7925774"/>
            <a:ext cx="4798867" cy="5373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Ａ９　</a:t>
            </a:r>
            <a:r>
              <a:rPr lang="ja-JP" altLang="en-US" sz="1400" dirty="0">
                <a:latin typeface="BIZ UD明朝 Medium" panose="02020500000000000000" pitchFamily="17" charset="-128"/>
                <a:ea typeface="BIZ UD明朝 Medium" panose="02020500000000000000" pitchFamily="17" charset="-128"/>
              </a:rPr>
              <a:t>ぜひ参加してください。行事に参加して楽しさを知って、隣近所との交流を広げてください。加入を検討するきっかけにまずは参加していただきたいです。</a:t>
            </a:r>
            <a:endParaRPr lang="en-US" altLang="ja-JP" sz="1400" dirty="0">
              <a:latin typeface="BIZ UD明朝 Medium" panose="02020500000000000000" pitchFamily="17" charset="-128"/>
              <a:ea typeface="BIZ UD明朝 Medium" panose="02020500000000000000" pitchFamily="17" charset="-128"/>
            </a:endParaRPr>
          </a:p>
        </p:txBody>
      </p:sp>
      <p:sp>
        <p:nvSpPr>
          <p:cNvPr id="23" name="テキスト ボックス 22"/>
          <p:cNvSpPr txBox="1"/>
          <p:nvPr/>
        </p:nvSpPr>
        <p:spPr>
          <a:xfrm>
            <a:off x="3136520" y="9188554"/>
            <a:ext cx="693650" cy="369332"/>
          </a:xfrm>
          <a:prstGeom prst="rect">
            <a:avLst/>
          </a:prstGeom>
          <a:noFill/>
        </p:spPr>
        <p:txBody>
          <a:bodyPr wrap="square" rtlCol="0">
            <a:spAutoFit/>
          </a:bodyPr>
          <a:lstStyle/>
          <a:p>
            <a:pPr algn="ctr"/>
            <a:r>
              <a:rPr kumimoji="1" lang="en-US" altLang="ja-JP" dirty="0"/>
              <a:t>11</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757" y="8463079"/>
            <a:ext cx="2009140" cy="1115073"/>
          </a:xfrm>
          <a:prstGeom prst="rect">
            <a:avLst/>
          </a:prstGeom>
          <a:solidFill>
            <a:schemeClr val="bg1"/>
          </a:solidFill>
        </p:spPr>
      </p:pic>
    </p:spTree>
    <p:extLst>
      <p:ext uri="{BB962C8B-B14F-4D97-AF65-F5344CB8AC3E}">
        <p14:creationId xmlns:p14="http://schemas.microsoft.com/office/powerpoint/2010/main" val="266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5481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1051224" y="62309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10</a:t>
            </a:r>
            <a:r>
              <a:rPr lang="ja-JP" altLang="en-US" sz="1600" u="sng" dirty="0">
                <a:solidFill>
                  <a:srgbClr val="0070C0"/>
                </a:solidFill>
                <a:latin typeface="BIZ UDゴシック" panose="020B0400000000000000" pitchFamily="49" charset="-128"/>
                <a:ea typeface="BIZ UDゴシック" panose="020B0400000000000000" pitchFamily="49" charset="-128"/>
              </a:rPr>
              <a:t>　自治会活動でケガをしたら？</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82694" y="1636972"/>
            <a:ext cx="4798867" cy="12787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10</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町で「住民活動保険」に係る保険料を負担し、自治会の活動中に起きた事故に対して、傷害や賠償責任を補償しています。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賠償責任　対人：５千万円　対物：１千万円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傷害　死亡・後遺症：２５０万円</a:t>
            </a:r>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入院（１日）：３，５００円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ja-JP" sz="1400" dirty="0">
                <a:latin typeface="BIZ UD明朝 Medium" panose="02020500000000000000" pitchFamily="17" charset="-128"/>
                <a:ea typeface="BIZ UD明朝 Medium" panose="02020500000000000000" pitchFamily="17" charset="-128"/>
              </a:rPr>
              <a:t>通院（１日）：２，０００円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自治会で加入している保険がある場合はそちらも説明しましょう。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9" name="タイトル 3"/>
          <p:cNvSpPr txBox="1">
            <a:spLocks/>
          </p:cNvSpPr>
          <p:nvPr/>
        </p:nvSpPr>
        <p:spPr>
          <a:xfrm>
            <a:off x="1091440" y="2915699"/>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11</a:t>
            </a:r>
            <a:r>
              <a:rPr lang="ja-JP" altLang="en-US" sz="1600" u="sng" dirty="0">
                <a:solidFill>
                  <a:srgbClr val="0070C0"/>
                </a:solidFill>
                <a:latin typeface="BIZ UDゴシック" panose="020B0400000000000000" pitchFamily="49" charset="-128"/>
                <a:ea typeface="BIZ UDゴシック" panose="020B0400000000000000" pitchFamily="49" charset="-128"/>
              </a:rPr>
              <a:t>　単身（学生）のため、長くは住まないから</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1226250" y="4055884"/>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11</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自治会ではごみステーションの管理や、防犯灯やカーブミラーの設置について検討するなど、気付かないところで皆さんの生活に役立っています。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また、災害はいつ起こるかわかりません。防災資機材の備蓄なども自治会内の自主防災会で行っています。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短期間であっても、ご縁があってこの地域に住まれているので、ぜひ加入をお願いします。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会費などについても説明しましょう。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22" name="タイトル 3"/>
          <p:cNvSpPr txBox="1">
            <a:spLocks/>
          </p:cNvSpPr>
          <p:nvPr/>
        </p:nvSpPr>
        <p:spPr>
          <a:xfrm>
            <a:off x="1091440" y="4706488"/>
            <a:ext cx="4933678" cy="70389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12</a:t>
            </a:r>
            <a:r>
              <a:rPr lang="ja-JP" altLang="en-US" sz="1600" u="sng" dirty="0">
                <a:solidFill>
                  <a:srgbClr val="0070C0"/>
                </a:solidFill>
                <a:latin typeface="BIZ UDゴシック" panose="020B0400000000000000" pitchFamily="49" charset="-128"/>
                <a:ea typeface="BIZ UDゴシック" panose="020B0400000000000000" pitchFamily="49" charset="-128"/>
              </a:rPr>
              <a:t>　行事に参加しないといけないの？</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24" name="タイトル 3"/>
          <p:cNvSpPr txBox="1">
            <a:spLocks/>
          </p:cNvSpPr>
          <p:nvPr/>
        </p:nvSpPr>
        <p:spPr>
          <a:xfrm>
            <a:off x="1226250" y="5573942"/>
            <a:ext cx="4798867" cy="5373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交流のために参加してほしいですが、強制ではありません。できる範囲でご都合に合わせて参加してください。</a:t>
            </a:r>
            <a:endParaRPr lang="en-US" altLang="ja-JP" sz="1400" dirty="0">
              <a:latin typeface="BIZ UD明朝 Medium" panose="02020500000000000000" pitchFamily="17" charset="-128"/>
              <a:ea typeface="BIZ UD明朝 Medium" panose="02020500000000000000" pitchFamily="17" charset="-128"/>
            </a:endParaRPr>
          </a:p>
        </p:txBody>
      </p:sp>
      <p:sp>
        <p:nvSpPr>
          <p:cNvPr id="15" name="タイトル 3"/>
          <p:cNvSpPr txBox="1">
            <a:spLocks/>
          </p:cNvSpPr>
          <p:nvPr/>
        </p:nvSpPr>
        <p:spPr>
          <a:xfrm>
            <a:off x="1091440" y="6128541"/>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13</a:t>
            </a:r>
            <a:r>
              <a:rPr lang="ja-JP" altLang="en-US" sz="1600" u="sng" dirty="0">
                <a:solidFill>
                  <a:srgbClr val="0070C0"/>
                </a:solidFill>
                <a:latin typeface="BIZ UDゴシック" panose="020B0400000000000000" pitchFamily="49" charset="-128"/>
                <a:ea typeface="BIZ UDゴシック" panose="020B0400000000000000" pitchFamily="49" charset="-128"/>
              </a:rPr>
              <a:t>　高齢だから、入りたくない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8" name="タイトル 3"/>
          <p:cNvSpPr txBox="1">
            <a:spLocks/>
          </p:cNvSpPr>
          <p:nvPr/>
        </p:nvSpPr>
        <p:spPr>
          <a:xfrm>
            <a:off x="1226250" y="6820376"/>
            <a:ext cx="4798867" cy="873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13</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だからこそ、住みよい町をつくるため、声を聞かせてください。</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自治会は、災害時には「要支援者名簿」にある方のお手伝いをします。日頃からご近所とつながることが、いざという時のための備えになります。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26" name="正方形/長方形 25"/>
          <p:cNvSpPr/>
          <p:nvPr/>
        </p:nvSpPr>
        <p:spPr>
          <a:xfrm>
            <a:off x="1091439" y="7780922"/>
            <a:ext cx="4890122" cy="11576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浅い人づきあいでかまいません。日頃、あいさつするご近所さんが数人いるだけでも安心につながります。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できる範囲でご近所とつながってください。できること、できないことがあるのは「おたがいさま」です。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3136520" y="9188554"/>
            <a:ext cx="693650" cy="369332"/>
          </a:xfrm>
          <a:prstGeom prst="rect">
            <a:avLst/>
          </a:prstGeom>
          <a:noFill/>
        </p:spPr>
        <p:txBody>
          <a:bodyPr wrap="square" rtlCol="0">
            <a:spAutoFit/>
          </a:bodyPr>
          <a:lstStyle/>
          <a:p>
            <a:pPr algn="ctr"/>
            <a:r>
              <a:rPr kumimoji="1" lang="en-US" altLang="ja-JP" dirty="0"/>
              <a:t>12</a:t>
            </a:r>
            <a:endParaRPr kumimoji="1" lang="ja-JP" altLang="en-US" dirty="0"/>
          </a:p>
        </p:txBody>
      </p:sp>
    </p:spTree>
    <p:extLst>
      <p:ext uri="{BB962C8B-B14F-4D97-AF65-F5344CB8AC3E}">
        <p14:creationId xmlns:p14="http://schemas.microsoft.com/office/powerpoint/2010/main" val="212600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623091"/>
            <a:ext cx="5372481" cy="8419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55534" y="1401924"/>
            <a:ext cx="4798867" cy="12761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当番制だから、一人あたりの負担を軽くできます。役が回ってくると、忙しくなったり気苦労することもあると思います。だから、期限を設けて、同じ人ばかりに負担が偏らないようにしています。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期限が来たら次の人にバトンタッチします。あなたが役から離れている間は、別の誰かがみんなのために頑張ってくれます</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1029446" y="2804440"/>
            <a:ext cx="4890122" cy="16406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自治会は、自分の暮らす町を住みよくするための、住民による組織です。役についた人に過大な負担をかけたり、重い責任を負わせたりしないように、お互いに心がけましょう。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もし、困ったり苦しめたりするような活動があったら、話し合って改善していく必要があります。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6350" y="844635"/>
            <a:ext cx="4933678" cy="703897"/>
          </a:xfrm>
          <a:prstGeom prst="rect">
            <a:avLst/>
          </a:prstGeom>
        </p:spPr>
        <p:txBody>
          <a:bodyPr vert="horz" lIns="91440" tIns="45720" rIns="91440" bIns="45720" rtlCol="0" anchor="t">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14</a:t>
            </a:r>
            <a:r>
              <a:rPr lang="ja-JP" altLang="en-US" sz="1600" u="sng" dirty="0">
                <a:solidFill>
                  <a:srgbClr val="0070C0"/>
                </a:solidFill>
                <a:latin typeface="BIZ UDゴシック" panose="020B0400000000000000" pitchFamily="49" charset="-128"/>
                <a:ea typeface="BIZ UDゴシック" panose="020B0400000000000000" pitchFamily="49" charset="-128"/>
              </a:rPr>
              <a:t>　忙しいから役員はやりたくありません　</a:t>
            </a:r>
            <a:endParaRPr lang="en-US" altLang="ja-JP" sz="1600" u="sng"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1118629" y="5243551"/>
            <a:ext cx="4798867" cy="122235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回答例１）会費を納入していただくだけでも、自治会の運営を行う上で助かります。参加できるものだけで結構です。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回答例２）休日の行事のお手伝いだけでもお願いできると助かります。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回答例３）皆さんお忙しいので、役員は○年ごとの持ち回りにしています。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高齢世帯などは、役を免除している自治会もあります。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9" name="テキスト ボックス 18"/>
          <p:cNvSpPr txBox="1"/>
          <p:nvPr/>
        </p:nvSpPr>
        <p:spPr>
          <a:xfrm>
            <a:off x="3136520" y="9188554"/>
            <a:ext cx="693650" cy="369332"/>
          </a:xfrm>
          <a:prstGeom prst="rect">
            <a:avLst/>
          </a:prstGeom>
          <a:noFill/>
        </p:spPr>
        <p:txBody>
          <a:bodyPr wrap="square" rtlCol="0">
            <a:spAutoFit/>
          </a:bodyPr>
          <a:lstStyle/>
          <a:p>
            <a:pPr algn="ctr"/>
            <a:r>
              <a:rPr kumimoji="1" lang="en-US" altLang="ja-JP" dirty="0"/>
              <a:t>13</a:t>
            </a:r>
            <a:endParaRPr kumimoji="1" lang="ja-JP" altLang="en-US" dirty="0"/>
          </a:p>
        </p:txBody>
      </p:sp>
      <p:sp>
        <p:nvSpPr>
          <p:cNvPr id="20" name="正方形/長方形 19"/>
          <p:cNvSpPr/>
          <p:nvPr/>
        </p:nvSpPr>
        <p:spPr>
          <a:xfrm>
            <a:off x="1109906" y="6876584"/>
            <a:ext cx="4890122" cy="20007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回覧板を、デジタル化した自治会があります。ＬＩＮＥ公式アカウントやオープンチャットを無料で作成し、ＬＩＮＥでの連絡を希望する方には、紙の回覧板をまわしません。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全員が使えなくても、ＬＩＮＥを利用する方には回覧板を回さなくてよくなるので、従来の回覧板を利用したい方にも、回るスピードが早くなるメリットがあります。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1381760" y="6696089"/>
            <a:ext cx="2316480" cy="3371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役員の負担軽減のため</a:t>
            </a:r>
          </a:p>
        </p:txBody>
      </p:sp>
    </p:spTree>
    <p:extLst>
      <p:ext uri="{BB962C8B-B14F-4D97-AF65-F5344CB8AC3E}">
        <p14:creationId xmlns:p14="http://schemas.microsoft.com/office/powerpoint/2010/main" val="387236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64416" y="598039"/>
            <a:ext cx="5372481" cy="8378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1" name="タイトル 3"/>
          <p:cNvSpPr txBox="1">
            <a:spLocks/>
          </p:cNvSpPr>
          <p:nvPr/>
        </p:nvSpPr>
        <p:spPr>
          <a:xfrm>
            <a:off x="983817" y="649206"/>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a:t>
            </a:r>
            <a:r>
              <a:rPr lang="en-US" altLang="ja-JP" sz="1600" u="sng" dirty="0">
                <a:solidFill>
                  <a:srgbClr val="0070C0"/>
                </a:solidFill>
                <a:latin typeface="BIZ UDゴシック" panose="020B0400000000000000" pitchFamily="49" charset="-128"/>
                <a:ea typeface="BIZ UDゴシック" panose="020B0400000000000000" pitchFamily="49" charset="-128"/>
              </a:rPr>
              <a:t>15</a:t>
            </a:r>
            <a:r>
              <a:rPr lang="ja-JP" altLang="en-US" sz="1600" u="sng" dirty="0">
                <a:solidFill>
                  <a:srgbClr val="0070C0"/>
                </a:solidFill>
                <a:latin typeface="BIZ UDゴシック" panose="020B0400000000000000" pitchFamily="49" charset="-128"/>
                <a:ea typeface="BIZ UDゴシック" panose="020B0400000000000000" pitchFamily="49" charset="-128"/>
              </a:rPr>
              <a:t>　自治会に入らなくても困っていない</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49000" y="1112097"/>
            <a:ext cx="4911900" cy="10651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a:t>
            </a:r>
            <a:r>
              <a:rPr lang="en-US" altLang="ja-JP" sz="1400" dirty="0">
                <a:latin typeface="BIZ UDゴシック" panose="020B0400000000000000" pitchFamily="49" charset="-128"/>
                <a:ea typeface="BIZ UDゴシック" panose="020B0400000000000000" pitchFamily="49" charset="-128"/>
              </a:rPr>
              <a:t>15</a:t>
            </a:r>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自治会に入っていなくても困らないのは、あなたの代わりに自治会の誰かが頑張っているからです。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自治会の活動は多岐にわたります。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そこで生活しているだけで、すでにメリットを享受しているものもあります。</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1051224" y="2417488"/>
            <a:ext cx="4890122" cy="47397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自治会員が多いとまちの安全が守られます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⇒地域で危険な場所がないか、自治会で話しあって、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暗い道には防犯灯を、見づらい交差点にはカーブミ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ラーの設置を町に要望しています。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防災訓練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⇒いざという時のための訓練は、自治会内の自主防</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災会で行っています。自主防災会では、防災備品</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の備蓄をしています。個人ですべて備えるのは大</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変なものも、自治会なら自治会費と、町からの補</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助金で備えることができます。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広報物の配布</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⇒町の広報紙や、事業のお知らせなどは、自治会を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通して配布しています。自治会員にならないと、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届きません。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ホームページに掲載している情報もありますが、</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地域に関わるものは、町以外の機関からのものも</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まとめて配布しています。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solidFill>
                  <a:schemeClr val="tx1"/>
                </a:solidFill>
                <a:latin typeface="BIZ UDゴシック" panose="020B0400000000000000" pitchFamily="49" charset="-128"/>
                <a:ea typeface="BIZ UDゴシック" panose="020B0400000000000000" pitchFamily="49" charset="-128"/>
              </a:rPr>
              <a:t>きれいなまちを保つために自治会が必要です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⇒ごみステーションの清掃、清掃道具の購入、地域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にある公園の清掃などは、自治会員が行っていま</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51224" y="7637758"/>
            <a:ext cx="4798867" cy="106514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事件や事故、災害などが起きた時、身近な人と団結して立ち向かう機関がありません。</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近所の人と協力する習慣がないと、困ったときに支援を求めにくくなります。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5" name="タイトル 3"/>
          <p:cNvSpPr txBox="1">
            <a:spLocks/>
          </p:cNvSpPr>
          <p:nvPr/>
        </p:nvSpPr>
        <p:spPr>
          <a:xfrm>
            <a:off x="1029446" y="7007716"/>
            <a:ext cx="4933678" cy="79407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もしも自治会がなかったら</a:t>
            </a: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14</a:t>
            </a:r>
            <a:endParaRPr kumimoji="1" lang="ja-JP" altLang="en-US" dirty="0"/>
          </a:p>
        </p:txBody>
      </p:sp>
    </p:spTree>
    <p:extLst>
      <p:ext uri="{BB962C8B-B14F-4D97-AF65-F5344CB8AC3E}">
        <p14:creationId xmlns:p14="http://schemas.microsoft.com/office/powerpoint/2010/main" val="11883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349571"/>
            <a:ext cx="5372481" cy="7774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83911" y="2107341"/>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転入された皆さんへ</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ごあいさつ</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この度、○○○自治会内にご転入されたことに対し、○○○自治会を代表して、心から歓迎いたします。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一日も早く地域になじみ、隣近所との友好の輪が広がりますよう、○○○自治会会則（規約） 、総会議案書等をお届けしますので、ご一読ください。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1391921" y="513567"/>
            <a:ext cx="400304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あいさつ状（新規転入者用）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○あなたの所属する組は、○組です。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13" name="テキスト ボックス 12"/>
          <p:cNvSpPr txBox="1"/>
          <p:nvPr/>
        </p:nvSpPr>
        <p:spPr>
          <a:xfrm>
            <a:off x="3136520" y="9188554"/>
            <a:ext cx="693650" cy="369332"/>
          </a:xfrm>
          <a:prstGeom prst="rect">
            <a:avLst/>
          </a:prstGeom>
          <a:noFill/>
        </p:spPr>
        <p:txBody>
          <a:bodyPr wrap="square" rtlCol="0">
            <a:spAutoFit/>
          </a:bodyPr>
          <a:lstStyle/>
          <a:p>
            <a:pPr algn="ctr"/>
            <a:r>
              <a:rPr kumimoji="1" lang="en-US" altLang="ja-JP" dirty="0"/>
              <a:t>15</a:t>
            </a:r>
            <a:endParaRPr kumimoji="1" lang="ja-JP" altLang="en-US" dirty="0"/>
          </a:p>
        </p:txBody>
      </p:sp>
    </p:spTree>
    <p:extLst>
      <p:ext uri="{BB962C8B-B14F-4D97-AF65-F5344CB8AC3E}">
        <p14:creationId xmlns:p14="http://schemas.microsoft.com/office/powerpoint/2010/main" val="2477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422400"/>
            <a:ext cx="5372481" cy="7701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5125" y="2017260"/>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地域にお住まいの皆さんへ</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ごあいさつ</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○○○自治会のことをさらに知っていただけますよう、○○○自治会会則（規約）、総会議案書等の活動資料をお届けしますので、ご一読ください。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r>
              <a:rPr lang="ja-JP" altLang="en-US" sz="1400" dirty="0">
                <a:latin typeface="+mn-ea"/>
                <a:ea typeface="+mn-ea"/>
              </a:rPr>
              <a:t>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1391921" y="513567"/>
            <a:ext cx="400304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あいさつ状（未加入者用）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○あなたの所属する組は、○組です。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6" name="テキスト ボックス 5"/>
          <p:cNvSpPr txBox="1"/>
          <p:nvPr/>
        </p:nvSpPr>
        <p:spPr>
          <a:xfrm>
            <a:off x="3136520" y="9188554"/>
            <a:ext cx="693650" cy="369332"/>
          </a:xfrm>
          <a:prstGeom prst="rect">
            <a:avLst/>
          </a:prstGeom>
          <a:noFill/>
        </p:spPr>
        <p:txBody>
          <a:bodyPr wrap="square" rtlCol="0">
            <a:spAutoFit/>
          </a:bodyPr>
          <a:lstStyle/>
          <a:p>
            <a:pPr algn="ctr"/>
            <a:r>
              <a:rPr kumimoji="1" lang="en-US" altLang="ja-JP" dirty="0"/>
              <a:t>16</a:t>
            </a:r>
            <a:endParaRPr kumimoji="1" lang="ja-JP" altLang="en-US" dirty="0"/>
          </a:p>
        </p:txBody>
      </p:sp>
    </p:spTree>
    <p:extLst>
      <p:ext uri="{BB962C8B-B14F-4D97-AF65-F5344CB8AC3E}">
        <p14:creationId xmlns:p14="http://schemas.microsoft.com/office/powerpoint/2010/main" val="128776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78319" y="1422400"/>
            <a:ext cx="5372481" cy="7701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4" name="タイトル 3"/>
          <p:cNvSpPr txBox="1">
            <a:spLocks/>
          </p:cNvSpPr>
          <p:nvPr/>
        </p:nvSpPr>
        <p:spPr>
          <a:xfrm>
            <a:off x="1065125" y="2017260"/>
            <a:ext cx="4798867" cy="70163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r>
              <a:rPr lang="ja-JP" altLang="en-US" sz="1400" dirty="0">
                <a:latin typeface="+mn-ea"/>
                <a:ea typeface="+mn-ea"/>
              </a:rPr>
              <a:t>　令和　　年　　月　　日</a:t>
            </a:r>
            <a:endParaRPr lang="en-US" altLang="ja-JP" sz="1400" dirty="0">
              <a:latin typeface="+mn-ea"/>
              <a:ea typeface="+mn-ea"/>
            </a:endParaRPr>
          </a:p>
          <a:p>
            <a:pPr algn="l"/>
            <a:r>
              <a:rPr lang="ja-JP" altLang="en-US" sz="1400" dirty="0">
                <a:latin typeface="+mn-ea"/>
                <a:ea typeface="+mn-ea"/>
              </a:rPr>
              <a:t>家主・管理組合　様</a:t>
            </a:r>
            <a:endParaRPr lang="en-US" altLang="ja-JP" sz="1400" dirty="0">
              <a:latin typeface="+mn-ea"/>
              <a:ea typeface="+mn-ea"/>
            </a:endParaRPr>
          </a:p>
          <a:p>
            <a:pPr algn="r"/>
            <a:endParaRPr lang="en-US" altLang="ja-JP" sz="1400" dirty="0">
              <a:latin typeface="+mn-ea"/>
              <a:ea typeface="+mn-ea"/>
            </a:endParaRPr>
          </a:p>
          <a:p>
            <a:r>
              <a:rPr lang="ja-JP" altLang="en-US" sz="1400" dirty="0">
                <a:latin typeface="+mn-ea"/>
                <a:ea typeface="+mn-ea"/>
              </a:rPr>
              <a:t>　　　　　　　　　　　　　　　　○○○自治会　</a:t>
            </a:r>
            <a:endParaRPr lang="en-US" altLang="ja-JP" sz="1400" dirty="0">
              <a:latin typeface="+mn-ea"/>
              <a:ea typeface="+mn-ea"/>
            </a:endParaRPr>
          </a:p>
          <a:p>
            <a:pPr algn="r"/>
            <a:r>
              <a:rPr lang="ja-JP" altLang="en-US" sz="1400" dirty="0">
                <a:latin typeface="+mn-ea"/>
                <a:ea typeface="+mn-ea"/>
              </a:rPr>
              <a:t>会長　○○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r>
              <a:rPr lang="ja-JP" altLang="en-US" sz="1800" dirty="0">
                <a:latin typeface="+mn-ea"/>
                <a:ea typeface="+mn-ea"/>
              </a:rPr>
              <a:t>居住者様の自治会加入へのお願い</a:t>
            </a:r>
            <a:endParaRPr lang="en-US" altLang="ja-JP" sz="18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時下ますますご清祥のこととお喜び申し上げます。</a:t>
            </a:r>
            <a:endParaRPr lang="en-US" altLang="ja-JP" sz="1400" dirty="0">
              <a:latin typeface="+mn-ea"/>
              <a:ea typeface="+mn-ea"/>
            </a:endParaRPr>
          </a:p>
          <a:p>
            <a:pPr algn="l"/>
            <a:r>
              <a:rPr lang="ja-JP" altLang="en-US" sz="1400" dirty="0">
                <a:latin typeface="+mn-ea"/>
                <a:ea typeface="+mn-ea"/>
              </a:rPr>
              <a:t>　私ども○○○自治会は、現在○○世帯が加入され、皆さんが中井町の○○に住んでよかったと思えるように、住民の親睦と、安全安心で住みよい地域づくりに取り組んでいます。</a:t>
            </a:r>
            <a:endParaRPr lang="en-US" altLang="ja-JP" sz="1400" dirty="0">
              <a:latin typeface="+mn-ea"/>
              <a:ea typeface="+mn-ea"/>
            </a:endParaRPr>
          </a:p>
          <a:p>
            <a:pPr algn="l"/>
            <a:r>
              <a:rPr lang="ja-JP" altLang="en-US" sz="1400" dirty="0">
                <a:latin typeface="+mn-ea"/>
                <a:ea typeface="+mn-ea"/>
              </a:rPr>
              <a:t>　つきましては、居住者様に○○○自治会のことをさらに知っていただけますよう、○○○自治会会則（規約）、総会議案書等の活動資料をお届けしますので、ご一読ください。</a:t>
            </a:r>
            <a:endParaRPr lang="en-US" altLang="ja-JP" sz="1400" dirty="0">
              <a:latin typeface="+mn-ea"/>
              <a:ea typeface="+mn-ea"/>
            </a:endParaRPr>
          </a:p>
          <a:p>
            <a:pPr algn="l"/>
            <a:r>
              <a:rPr lang="ja-JP" altLang="en-US" sz="1400" dirty="0">
                <a:latin typeface="+mn-ea"/>
                <a:ea typeface="+mn-ea"/>
              </a:rPr>
              <a:t>　また、自治会への加入につきましてご理解とご協力をお願いします。</a:t>
            </a:r>
            <a:endParaRPr lang="en-US" altLang="ja-JP" sz="1400" dirty="0">
              <a:latin typeface="+mn-ea"/>
              <a:ea typeface="+mn-ea"/>
            </a:endParaRPr>
          </a:p>
          <a:p>
            <a:pPr algn="l"/>
            <a:r>
              <a:rPr lang="ja-JP" altLang="en-US" sz="1400" dirty="0">
                <a:latin typeface="+mn-ea"/>
                <a:ea typeface="+mn-ea"/>
              </a:rPr>
              <a:t>　</a:t>
            </a:r>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en-US" altLang="ja-JP" sz="1400" dirty="0">
                <a:latin typeface="+mn-ea"/>
                <a:ea typeface="+mn-ea"/>
              </a:rPr>
              <a:t>※</a:t>
            </a:r>
            <a:r>
              <a:rPr lang="ja-JP" altLang="en-US" sz="1400" dirty="0">
                <a:latin typeface="+mn-ea"/>
                <a:ea typeface="+mn-ea"/>
              </a:rPr>
              <a:t>ご不明な点や、お困りのことがありましたら、ご遠慮なく組長さんか、自治会役員にご連絡ください。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○○○自治会長　○○　○○</a:t>
            </a:r>
            <a:endParaRPr lang="en-US" altLang="ja-JP" sz="1400" dirty="0">
              <a:latin typeface="+mn-ea"/>
              <a:ea typeface="+mn-ea"/>
            </a:endParaRPr>
          </a:p>
          <a:p>
            <a:pPr algn="l"/>
            <a:r>
              <a:rPr lang="ja-JP" altLang="en-US" sz="1400" dirty="0">
                <a:latin typeface="+mn-ea"/>
                <a:ea typeface="+mn-ea"/>
              </a:rPr>
              <a:t>　　　　　　　　　住所　　　　　　　電話</a:t>
            </a:r>
            <a:endParaRPr lang="en-US" altLang="ja-JP" sz="1400" dirty="0">
              <a:latin typeface="+mn-ea"/>
              <a:ea typeface="+mn-ea"/>
            </a:endParaRPr>
          </a:p>
          <a:p>
            <a:pPr algn="l"/>
            <a:endParaRPr lang="en-US" altLang="ja-JP" sz="1400" dirty="0">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778320" y="513567"/>
            <a:ext cx="5372480"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あいさつ状</a:t>
            </a:r>
            <a:r>
              <a:rPr kumimoji="1" lang="ja-JP" altLang="en-US" sz="2000" b="1" dirty="0">
                <a:latin typeface="UD デジタル 教科書体 NK-B" panose="02020700000000000000" pitchFamily="18" charset="-128"/>
                <a:ea typeface="UD デジタル 教科書体 NK-B" panose="02020700000000000000" pitchFamily="18" charset="-128"/>
              </a:rPr>
              <a:t>（入居開始後の集合住宅用）</a:t>
            </a:r>
          </a:p>
        </p:txBody>
      </p:sp>
      <p:sp>
        <p:nvSpPr>
          <p:cNvPr id="3" name="角丸四角形 2"/>
          <p:cNvSpPr/>
          <p:nvPr/>
        </p:nvSpPr>
        <p:spPr>
          <a:xfrm>
            <a:off x="1280160" y="5923280"/>
            <a:ext cx="4368800" cy="14833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○この建物の所属する組は、○組です。</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○組長さんは、○○○○さんです。</a:t>
            </a:r>
            <a:endParaRPr kumimoji="1" lang="en-US" altLang="ja-JP" sz="1400" dirty="0">
              <a:solidFill>
                <a:schemeClr val="tx1"/>
              </a:solidFill>
            </a:endParaRPr>
          </a:p>
          <a:p>
            <a:r>
              <a:rPr kumimoji="1" lang="ja-JP" altLang="en-US" sz="1400" dirty="0">
                <a:solidFill>
                  <a:schemeClr val="tx1"/>
                </a:solidFill>
              </a:rPr>
              <a:t>　（住所　　　　　　　　　電話　　　　　　）</a:t>
            </a:r>
          </a:p>
        </p:txBody>
      </p:sp>
      <p:sp>
        <p:nvSpPr>
          <p:cNvPr id="6" name="テキスト ボックス 5"/>
          <p:cNvSpPr txBox="1"/>
          <p:nvPr/>
        </p:nvSpPr>
        <p:spPr>
          <a:xfrm>
            <a:off x="3136520" y="9188554"/>
            <a:ext cx="693650" cy="369332"/>
          </a:xfrm>
          <a:prstGeom prst="rect">
            <a:avLst/>
          </a:prstGeom>
          <a:noFill/>
        </p:spPr>
        <p:txBody>
          <a:bodyPr wrap="square" rtlCol="0">
            <a:spAutoFit/>
          </a:bodyPr>
          <a:lstStyle/>
          <a:p>
            <a:pPr algn="ctr"/>
            <a:r>
              <a:rPr kumimoji="1" lang="en-US" altLang="ja-JP" dirty="0"/>
              <a:t>17</a:t>
            </a:r>
            <a:endParaRPr kumimoji="1" lang="ja-JP" altLang="en-US" dirty="0"/>
          </a:p>
        </p:txBody>
      </p:sp>
    </p:spTree>
    <p:extLst>
      <p:ext uri="{BB962C8B-B14F-4D97-AF65-F5344CB8AC3E}">
        <p14:creationId xmlns:p14="http://schemas.microsoft.com/office/powerpoint/2010/main" val="360630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03440" y="5053697"/>
            <a:ext cx="5597568" cy="3448756"/>
          </a:xfrm>
        </p:spPr>
        <p:txBody>
          <a:bodyPr anchor="t">
            <a:noAutofit/>
          </a:bodyPr>
          <a:lstStyle/>
          <a:p>
            <a:pPr algn="l"/>
            <a:r>
              <a:rPr kumimoji="1" lang="ja-JP" altLang="en-US" sz="1600" dirty="0">
                <a:latin typeface="BIZ UD明朝 Medium" panose="02020500000000000000" pitchFamily="17" charset="-128"/>
                <a:ea typeface="BIZ UD明朝 Medium" panose="02020500000000000000" pitchFamily="17" charset="-128"/>
              </a:rPr>
              <a:t>１．自治会の活動目的・・・・・・・・・・・１</a:t>
            </a:r>
            <a:br>
              <a:rPr kumimoji="1"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br>
              <a:rPr kumimoji="1" lang="en-US" altLang="ja-JP" sz="16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２．自治会ってなに？・・・・・・・・・・・２</a:t>
            </a:r>
            <a:br>
              <a:rPr kumimoji="1" lang="en-US" altLang="ja-JP" sz="1600" dirty="0">
                <a:latin typeface="BIZ UD明朝 Medium" panose="02020500000000000000" pitchFamily="17" charset="-128"/>
                <a:ea typeface="BIZ UD明朝 Medium" panose="02020500000000000000" pitchFamily="17" charset="-128"/>
              </a:rPr>
            </a:br>
            <a:br>
              <a:rPr kumimoji="1" lang="en-US" altLang="ja-JP" sz="16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３．</a:t>
            </a:r>
            <a:r>
              <a:rPr lang="ja-JP" altLang="en-US" sz="1600" dirty="0">
                <a:latin typeface="BIZ UD明朝 Medium" panose="02020500000000000000" pitchFamily="17" charset="-128"/>
                <a:ea typeface="BIZ UD明朝 Medium" panose="02020500000000000000" pitchFamily="17" charset="-128"/>
              </a:rPr>
              <a:t>加入の促進・・・・・・・・・・・・・・４</a:t>
            </a:r>
            <a:br>
              <a:rPr kumimoji="1" lang="en-US" altLang="ja-JP" sz="1800" dirty="0">
                <a:latin typeface="BIZ UD明朝 Medium" panose="02020500000000000000" pitchFamily="17" charset="-128"/>
                <a:ea typeface="BIZ UD明朝 Medium" panose="02020500000000000000" pitchFamily="17" charset="-128"/>
              </a:rPr>
            </a:br>
            <a:r>
              <a:rPr kumimoji="1"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(1)</a:t>
            </a:r>
            <a:r>
              <a:rPr lang="ja-JP" altLang="en-US" sz="1600" dirty="0">
                <a:latin typeface="BIZ UD明朝 Medium" panose="02020500000000000000" pitchFamily="17" charset="-128"/>
                <a:ea typeface="BIZ UD明朝 Medium" panose="02020500000000000000" pitchFamily="17" charset="-128"/>
              </a:rPr>
              <a:t>訪問前の準備 ・・・・・・・・・・・・４</a:t>
            </a:r>
            <a:br>
              <a:rPr lang="en-US" altLang="ja-JP" sz="1600" dirty="0">
                <a:latin typeface="BIZ UD明朝 Medium" panose="02020500000000000000" pitchFamily="17" charset="-128"/>
                <a:ea typeface="BIZ UD明朝 Medium" panose="02020500000000000000" pitchFamily="17" charset="-128"/>
              </a:rPr>
            </a:br>
            <a:r>
              <a:rPr lang="en-US" altLang="ja-JP" sz="1600" dirty="0">
                <a:latin typeface="BIZ UD明朝 Medium" panose="02020500000000000000" pitchFamily="17" charset="-128"/>
                <a:ea typeface="BIZ UD明朝 Medium" panose="02020500000000000000" pitchFamily="17" charset="-128"/>
              </a:rPr>
              <a:t>  (2)</a:t>
            </a:r>
            <a:r>
              <a:rPr lang="ja-JP" altLang="en-US" sz="1600" dirty="0">
                <a:latin typeface="BIZ UD明朝 Medium" panose="02020500000000000000" pitchFamily="17" charset="-128"/>
                <a:ea typeface="BIZ UD明朝 Medium" panose="02020500000000000000" pitchFamily="17" charset="-128"/>
              </a:rPr>
              <a:t>訪問するとき ・・・・・・・・・・・・５</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(3)</a:t>
            </a:r>
            <a:r>
              <a:rPr lang="ja-JP" altLang="en-US" sz="1600" dirty="0">
                <a:latin typeface="BIZ UD明朝 Medium" panose="02020500000000000000" pitchFamily="17" charset="-128"/>
                <a:ea typeface="BIZ UD明朝 Medium" panose="02020500000000000000" pitchFamily="17" charset="-128"/>
              </a:rPr>
              <a:t>アパート等の居住者への加入促進 ・・・６</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(4)</a:t>
            </a:r>
            <a:r>
              <a:rPr lang="ja-JP" altLang="en-US" sz="1600" dirty="0">
                <a:latin typeface="BIZ UD明朝 Medium" panose="02020500000000000000" pitchFamily="17" charset="-128"/>
                <a:ea typeface="BIZ UD明朝 Medium" panose="02020500000000000000" pitchFamily="17" charset="-128"/>
              </a:rPr>
              <a:t>加入呼びかけの実例 ・・・・・・・・・７</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a:t>
            </a:r>
            <a:r>
              <a:rPr lang="en-US" altLang="ja-JP" sz="1600" dirty="0">
                <a:latin typeface="BIZ UD明朝 Medium" panose="02020500000000000000" pitchFamily="17" charset="-128"/>
                <a:ea typeface="BIZ UD明朝 Medium" panose="02020500000000000000" pitchFamily="17" charset="-128"/>
              </a:rPr>
              <a:t>(5)</a:t>
            </a:r>
            <a:r>
              <a:rPr lang="ja-JP" altLang="en-US" sz="1600" dirty="0">
                <a:latin typeface="BIZ UD明朝 Medium" panose="02020500000000000000" pitchFamily="17" charset="-128"/>
                <a:ea typeface="BIZ UD明朝 Medium" panose="02020500000000000000" pitchFamily="17" charset="-128"/>
              </a:rPr>
              <a:t>加入促進時のＱ＆Ａ ・・・・・・・・・８</a:t>
            </a:r>
            <a:br>
              <a:rPr kumimoji="1" lang="en-US" altLang="ja-JP" sz="1800" dirty="0">
                <a:latin typeface="BIZ UD明朝 Medium" panose="02020500000000000000" pitchFamily="17" charset="-128"/>
                <a:ea typeface="BIZ UD明朝 Medium" panose="02020500000000000000" pitchFamily="17" charset="-128"/>
              </a:rPr>
            </a:b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資料</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あいさつ状（新規転入者用）・・・・・・・</a:t>
            </a:r>
            <a:r>
              <a:rPr lang="en-US" altLang="ja-JP" sz="1600" dirty="0">
                <a:latin typeface="BIZ UD明朝 Medium" panose="02020500000000000000" pitchFamily="17" charset="-128"/>
                <a:ea typeface="BIZ UD明朝 Medium" panose="02020500000000000000" pitchFamily="17" charset="-128"/>
              </a:rPr>
              <a:t>15</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あいさつ状（未加入者用）・・・・・・・・</a:t>
            </a:r>
            <a:r>
              <a:rPr lang="en-US" altLang="ja-JP" sz="1600" dirty="0">
                <a:latin typeface="BIZ UD明朝 Medium" panose="02020500000000000000" pitchFamily="17" charset="-128"/>
                <a:ea typeface="BIZ UD明朝 Medium" panose="02020500000000000000" pitchFamily="17" charset="-128"/>
              </a:rPr>
              <a:t>16</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あいさつ状（入居開始後の集合住宅用）・・</a:t>
            </a:r>
            <a:r>
              <a:rPr lang="en-US" altLang="ja-JP" sz="1600" dirty="0">
                <a:latin typeface="BIZ UD明朝 Medium" panose="02020500000000000000" pitchFamily="17" charset="-128"/>
                <a:ea typeface="BIZ UD明朝 Medium" panose="02020500000000000000" pitchFamily="17" charset="-128"/>
              </a:rPr>
              <a:t>17</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自治会に加入しましょう！・・・・・・・・</a:t>
            </a:r>
            <a:r>
              <a:rPr lang="en-US" altLang="ja-JP" sz="1600" dirty="0">
                <a:latin typeface="BIZ UD明朝 Medium" panose="02020500000000000000" pitchFamily="17" charset="-128"/>
                <a:ea typeface="BIZ UD明朝 Medium" panose="02020500000000000000" pitchFamily="17" charset="-128"/>
              </a:rPr>
              <a:t>18</a:t>
            </a:r>
            <a:br>
              <a:rPr lang="en-US" altLang="ja-JP" sz="1600" dirty="0">
                <a:latin typeface="BIZ UD明朝 Medium" panose="02020500000000000000" pitchFamily="17" charset="-128"/>
                <a:ea typeface="BIZ UD明朝 Medium" panose="02020500000000000000" pitchFamily="17" charset="-128"/>
              </a:rPr>
            </a:br>
            <a:r>
              <a:rPr lang="ja-JP" altLang="en-US" sz="1600" dirty="0">
                <a:latin typeface="BIZ UD明朝 Medium" panose="02020500000000000000" pitchFamily="17" charset="-128"/>
                <a:ea typeface="BIZ UD明朝 Medium" panose="02020500000000000000" pitchFamily="17" charset="-128"/>
              </a:rPr>
              <a:t>　自治会入会申込書・・・・・・・・・・・・</a:t>
            </a:r>
            <a:r>
              <a:rPr lang="en-US" altLang="ja-JP" sz="1600" dirty="0">
                <a:latin typeface="BIZ UD明朝 Medium" panose="02020500000000000000" pitchFamily="17" charset="-128"/>
                <a:ea typeface="BIZ UD明朝 Medium" panose="02020500000000000000" pitchFamily="17" charset="-128"/>
              </a:rPr>
              <a:t>19</a:t>
            </a:r>
            <a:br>
              <a:rPr lang="en-US" altLang="ja-JP" sz="2400" dirty="0">
                <a:latin typeface="BIZ UD明朝 Medium" panose="02020500000000000000" pitchFamily="17" charset="-128"/>
                <a:ea typeface="BIZ UD明朝 Medium" panose="02020500000000000000" pitchFamily="17" charset="-128"/>
              </a:rPr>
            </a:br>
            <a:endParaRPr kumimoji="1" lang="ja-JP" altLang="en-US" sz="2400" dirty="0">
              <a:latin typeface="BIZ UD明朝 Medium" panose="02020500000000000000" pitchFamily="17" charset="-128"/>
              <a:ea typeface="BIZ UD明朝 Medium" panose="02020500000000000000" pitchFamily="17" charset="-128"/>
            </a:endParaRPr>
          </a:p>
        </p:txBody>
      </p:sp>
      <p:sp>
        <p:nvSpPr>
          <p:cNvPr id="7" name="角丸四角形 6"/>
          <p:cNvSpPr/>
          <p:nvPr/>
        </p:nvSpPr>
        <p:spPr>
          <a:xfrm>
            <a:off x="2116899" y="513567"/>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はじめに</a:t>
            </a:r>
          </a:p>
        </p:txBody>
      </p:sp>
      <p:sp>
        <p:nvSpPr>
          <p:cNvPr id="5" name="角丸四角形 4"/>
          <p:cNvSpPr/>
          <p:nvPr/>
        </p:nvSpPr>
        <p:spPr>
          <a:xfrm>
            <a:off x="2116898" y="4077754"/>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目次</a:t>
            </a:r>
          </a:p>
        </p:txBody>
      </p:sp>
      <p:sp>
        <p:nvSpPr>
          <p:cNvPr id="8" name="タイトル 3"/>
          <p:cNvSpPr txBox="1">
            <a:spLocks/>
          </p:cNvSpPr>
          <p:nvPr/>
        </p:nvSpPr>
        <p:spPr>
          <a:xfrm>
            <a:off x="767741" y="1483639"/>
            <a:ext cx="5370012" cy="2299221"/>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P明朝 Medium" panose="02020500000000000000" pitchFamily="18" charset="-128"/>
                <a:ea typeface="BIZ UDP明朝 Medium" panose="02020500000000000000" pitchFamily="18" charset="-128"/>
              </a:rPr>
              <a:t>　自治会は、住民同士の親睦、交流や、生活環境の維持などの活動のほか、地域の防犯力の向上や災害時の共助体制の確立、行政と連携して地域課題の解決を図るなど、住みよいまちづくりを進める中心的な役割を担っています。</a:t>
            </a:r>
            <a:endParaRPr lang="en-US" altLang="ja-JP" sz="1400" dirty="0">
              <a:latin typeface="BIZ UDP明朝 Medium" panose="02020500000000000000" pitchFamily="18" charset="-128"/>
              <a:ea typeface="BIZ UDP明朝 Medium" panose="02020500000000000000" pitchFamily="18" charset="-128"/>
            </a:endParaRPr>
          </a:p>
          <a:p>
            <a:pPr algn="l"/>
            <a:r>
              <a:rPr lang="ja-JP" altLang="en-US" sz="1400" dirty="0">
                <a:latin typeface="BIZ UDP明朝 Medium" panose="02020500000000000000" pitchFamily="18" charset="-128"/>
                <a:ea typeface="BIZ UDP明朝 Medium" panose="02020500000000000000" pitchFamily="18" charset="-128"/>
              </a:rPr>
              <a:t>　しかし、昨今、</a:t>
            </a:r>
            <a:r>
              <a:rPr lang="ja-JP" altLang="en-US" sz="1400" dirty="0">
                <a:latin typeface="BIZ UD明朝 Medium" panose="02020500000000000000" pitchFamily="17" charset="-128"/>
                <a:ea typeface="BIZ UD明朝 Medium" panose="02020500000000000000" pitchFamily="17" charset="-128"/>
              </a:rPr>
              <a:t>自治会を退会する方や、加入しない方が増え、自治会の加入率は減少してきています。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この冊子では、自治会への加入を呼びかける基本的な方法をまとめました。参考にしていただき、自治会の必要性を認識し、なぜ自治会が必要なのか、なぜ自治会に加入してもらいたいのかをしっかり伝え、加入の呼びかけをするための一助となれば幸いです。</a:t>
            </a:r>
            <a:endParaRPr lang="ja-JP" altLang="en-US" sz="3300" dirty="0">
              <a:latin typeface="BIZ UD明朝 Medium" panose="02020500000000000000" pitchFamily="17" charset="-128"/>
              <a:ea typeface="BIZ UD明朝 Medium" panose="02020500000000000000" pitchFamily="17" charset="-128"/>
            </a:endParaRPr>
          </a:p>
          <a:p>
            <a:pPr algn="l"/>
            <a:endParaRPr lang="ja-JP" altLang="en-US" sz="14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36115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188634"/>
            <a:ext cx="6302442" cy="8924886"/>
          </a:xfrm>
          <a:prstGeom prst="rect">
            <a:avLst/>
          </a:prstGeom>
        </p:spPr>
      </p:pic>
      <p:sp>
        <p:nvSpPr>
          <p:cNvPr id="8" name="テキスト ボックス 7"/>
          <p:cNvSpPr txBox="1"/>
          <p:nvPr/>
        </p:nvSpPr>
        <p:spPr>
          <a:xfrm>
            <a:off x="3136520" y="9188554"/>
            <a:ext cx="693650" cy="369332"/>
          </a:xfrm>
          <a:prstGeom prst="rect">
            <a:avLst/>
          </a:prstGeom>
          <a:noFill/>
        </p:spPr>
        <p:txBody>
          <a:bodyPr wrap="square" rtlCol="0">
            <a:spAutoFit/>
          </a:bodyPr>
          <a:lstStyle/>
          <a:p>
            <a:pPr algn="ctr"/>
            <a:r>
              <a:rPr kumimoji="1" lang="en-US" altLang="ja-JP" dirty="0"/>
              <a:t>18</a:t>
            </a:r>
            <a:endParaRPr kumimoji="1" lang="ja-JP" altLang="en-US" dirty="0"/>
          </a:p>
        </p:txBody>
      </p:sp>
    </p:spTree>
    <p:extLst>
      <p:ext uri="{BB962C8B-B14F-4D97-AF65-F5344CB8AC3E}">
        <p14:creationId xmlns:p14="http://schemas.microsoft.com/office/powerpoint/2010/main" val="1944145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136520" y="9188554"/>
            <a:ext cx="693650" cy="369332"/>
          </a:xfrm>
          <a:prstGeom prst="rect">
            <a:avLst/>
          </a:prstGeom>
          <a:noFill/>
        </p:spPr>
        <p:txBody>
          <a:bodyPr wrap="square" rtlCol="0">
            <a:spAutoFit/>
          </a:bodyPr>
          <a:lstStyle/>
          <a:p>
            <a:pPr algn="ctr"/>
            <a:r>
              <a:rPr kumimoji="1" lang="en-US" altLang="ja-JP" dirty="0"/>
              <a:t>19</a:t>
            </a:r>
            <a:endParaRPr kumimoji="1" lang="ja-JP" altLang="en-US" dirty="0"/>
          </a:p>
        </p:txBody>
      </p:sp>
      <p:sp>
        <p:nvSpPr>
          <p:cNvPr id="15" name="Rectangle 10"/>
          <p:cNvSpPr>
            <a:spLocks noChangeArrowheads="1"/>
          </p:cNvSpPr>
          <p:nvPr/>
        </p:nvSpPr>
        <p:spPr bwMode="auto">
          <a:xfrm>
            <a:off x="763586" y="3573837"/>
            <a:ext cx="5330825"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1600" dirty="0">
                <a:latin typeface="ＭＳ 明朝" panose="02020609040205080304" pitchFamily="17" charset="-128"/>
                <a:ea typeface="ＭＳ 明朝" panose="02020609040205080304" pitchFamily="17" charset="-128"/>
              </a:rPr>
              <a:t>ふりがな（　　　　　　　　　　　　　　　　　）</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endParaRPr lang="ja-JP" altLang="en-US" sz="1600" dirty="0">
              <a:latin typeface="ＭＳ 明朝" panose="02020609040205080304" pitchFamily="17" charset="-128"/>
              <a:ea typeface="ＭＳ 明朝" panose="02020609040205080304" pitchFamily="17" charset="-128"/>
            </a:endParaRPr>
          </a:p>
        </p:txBody>
      </p:sp>
      <p:sp>
        <p:nvSpPr>
          <p:cNvPr id="18" name="Rectangle 17"/>
          <p:cNvSpPr>
            <a:spLocks noChangeArrowheads="1"/>
          </p:cNvSpPr>
          <p:nvPr/>
        </p:nvSpPr>
        <p:spPr bwMode="auto">
          <a:xfrm>
            <a:off x="766763" y="63801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テキスト ボックス 1"/>
          <p:cNvSpPr txBox="1">
            <a:spLocks noChangeArrowheads="1"/>
          </p:cNvSpPr>
          <p:nvPr/>
        </p:nvSpPr>
        <p:spPr bwMode="auto">
          <a:xfrm>
            <a:off x="763587" y="2244885"/>
            <a:ext cx="5330825" cy="88691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203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320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259-</a:t>
            </a:r>
            <a:endParaRPr kumimoji="0" lang="en-US" altLang="ja-JP" sz="400" b="0" i="0" u="none" strike="noStrike" cap="none" normalizeH="0" baseline="0">
              <a:ln>
                <a:noFill/>
              </a:ln>
              <a:solidFill>
                <a:schemeClr val="tx1"/>
              </a:solidFill>
              <a:effectLst/>
            </a:endParaRPr>
          </a:p>
          <a:p>
            <a:pPr marL="0" marR="0" lvl="0" indent="203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中井町</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55" name="正方形/長方形 9"/>
          <p:cNvSpPr>
            <a:spLocks noChangeArrowheads="1"/>
          </p:cNvSpPr>
          <p:nvPr/>
        </p:nvSpPr>
        <p:spPr bwMode="auto">
          <a:xfrm>
            <a:off x="4569619" y="485805"/>
            <a:ext cx="1352550" cy="428625"/>
          </a:xfrm>
          <a:prstGeom prst="rect">
            <a:avLst/>
          </a:prstGeom>
          <a:solidFill>
            <a:srgbClr val="D8D8D8"/>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lvl1pPr indent="685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8580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400" b="0" i="0" u="none" strike="noStrike" cap="none" normalizeH="0" baseline="0">
              <a:ln>
                <a:noFill/>
              </a:ln>
              <a:solidFill>
                <a:schemeClr val="tx1"/>
              </a:solidFill>
              <a:effectLst/>
            </a:endParaRPr>
          </a:p>
          <a:p>
            <a:pPr marL="0" marR="0" lvl="0" indent="68580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町記入欄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63"/>
          <p:cNvSpPr>
            <a:spLocks noChangeArrowheads="1"/>
          </p:cNvSpPr>
          <p:nvPr/>
        </p:nvSpPr>
        <p:spPr bwMode="auto">
          <a:xfrm>
            <a:off x="54345" y="-1016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7" name="Rectangle 65"/>
          <p:cNvSpPr>
            <a:spLocks noChangeArrowheads="1"/>
          </p:cNvSpPr>
          <p:nvPr/>
        </p:nvSpPr>
        <p:spPr bwMode="auto">
          <a:xfrm>
            <a:off x="620445" y="363379"/>
            <a:ext cx="517808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自治会入会申込書</a:t>
            </a:r>
            <a:endParaRPr kumimoji="0" lang="ja-JP" altLang="ja-JP"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令和　　年　　月　　日</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次のとおり、居住する区域の自治会に入会を申し込みます。</a:t>
            </a: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住所</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8" name="Rectangle 67"/>
          <p:cNvSpPr>
            <a:spLocks noChangeArrowheads="1"/>
          </p:cNvSpPr>
          <p:nvPr/>
        </p:nvSpPr>
        <p:spPr bwMode="auto">
          <a:xfrm>
            <a:off x="0" y="1219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0" name="テキスト ボックス 2"/>
          <p:cNvSpPr txBox="1">
            <a:spLocks noChangeArrowheads="1"/>
          </p:cNvSpPr>
          <p:nvPr/>
        </p:nvSpPr>
        <p:spPr bwMode="auto">
          <a:xfrm>
            <a:off x="763586" y="4728687"/>
            <a:ext cx="1709738" cy="732230"/>
          </a:xfrm>
          <a:prstGeom prst="rect">
            <a:avLst/>
          </a:prstGeom>
          <a:solidFill>
            <a:srgbClr val="FFFFFF"/>
          </a:solidFill>
          <a:ln w="6350">
            <a:solidFill>
              <a:srgbClr val="000000"/>
            </a:solid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テキスト ボックス 3"/>
          <p:cNvSpPr txBox="1">
            <a:spLocks noChangeArrowheads="1"/>
          </p:cNvSpPr>
          <p:nvPr/>
        </p:nvSpPr>
        <p:spPr bwMode="auto">
          <a:xfrm>
            <a:off x="2995611" y="4728685"/>
            <a:ext cx="3098800" cy="732231"/>
          </a:xfrm>
          <a:prstGeom prst="rect">
            <a:avLst/>
          </a:prstGeom>
          <a:solidFill>
            <a:srgbClr val="FFFFFF"/>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2" name="Rectangle 70"/>
          <p:cNvSpPr>
            <a:spLocks noChangeArrowheads="1"/>
          </p:cNvSpPr>
          <p:nvPr/>
        </p:nvSpPr>
        <p:spPr bwMode="auto">
          <a:xfrm>
            <a:off x="620443" y="3030247"/>
            <a:ext cx="54857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氏名</a:t>
            </a: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（上段には「ふりがな」をお書きください）</a:t>
            </a: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世帯員数　　　　　　</a:t>
            </a: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４　電話番号</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3" name="Rectangle 73"/>
          <p:cNvSpPr>
            <a:spLocks noChangeArrowheads="1"/>
          </p:cNvSpPr>
          <p:nvPr/>
        </p:nvSpPr>
        <p:spPr bwMode="auto">
          <a:xfrm>
            <a:off x="763587" y="582379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6" name="角丸四角形 65"/>
          <p:cNvSpPr/>
          <p:nvPr/>
        </p:nvSpPr>
        <p:spPr>
          <a:xfrm>
            <a:off x="704902" y="6651935"/>
            <a:ext cx="5556885" cy="2086700"/>
          </a:xfrm>
          <a:prstGeom prst="roundRect">
            <a:avLst>
              <a:gd name="adj" fmla="val 981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テキスト ボックス 4"/>
          <p:cNvSpPr txBox="1">
            <a:spLocks noChangeArrowheads="1"/>
          </p:cNvSpPr>
          <p:nvPr/>
        </p:nvSpPr>
        <p:spPr bwMode="auto">
          <a:xfrm>
            <a:off x="822031" y="6463343"/>
            <a:ext cx="53197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《提出方法》</a:t>
            </a:r>
            <a:endParaRPr kumimoji="0" lang="ja-JP" altLang="ja-JP"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この申込書にある必要事項を記入のうえ、中井町役場地域防災課までご持参ください。（郵送、</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FAX</a:t>
            </a:r>
            <a:r>
              <a:rPr kumimoji="0" lang="ja-JP" altLang="en-US" sz="1200" b="0" i="0" u="none" strike="noStrike" cap="none" normalizeH="0" baseline="0" dirty="0" err="1">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メールへの添付も可）</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この申込書は、中井町役場地域防災課に到着次第、当該の自治会へ提出いたします。（後日、自治会より連絡があります。）</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なお、提出いただいた個人情報は、自治会申込以外の目的には使用いたしません。</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259-0197</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中井町比奈窪５６番地　中井町役場地域防災課</a:t>
            </a:r>
            <a:endParaRPr kumimoji="0" lang="ja-JP" altLang="en-US"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0465-81-1110</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fax0465-81-1443</a:t>
            </a:r>
            <a:endParaRPr kumimoji="0" lang="en-US" altLang="ja-JP" sz="4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E-MAIL</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chiiki@town.nakai.kanagawa.jp</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68" name="テキスト ボックス 5"/>
          <p:cNvSpPr txBox="1">
            <a:spLocks noChangeArrowheads="1"/>
          </p:cNvSpPr>
          <p:nvPr/>
        </p:nvSpPr>
        <p:spPr bwMode="auto">
          <a:xfrm>
            <a:off x="4255111" y="5982928"/>
            <a:ext cx="1851047" cy="52989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平日</a:t>
            </a:r>
            <a:endParaRPr kumimoji="0" lang="ja-JP" altLang="ja-JP"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休日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9" name="テキスト ボックス 6"/>
          <p:cNvSpPr txBox="1">
            <a:spLocks noChangeArrowheads="1"/>
          </p:cNvSpPr>
          <p:nvPr/>
        </p:nvSpPr>
        <p:spPr bwMode="auto">
          <a:xfrm>
            <a:off x="5455268" y="5794052"/>
            <a:ext cx="73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時頃</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70" name="テキスト ボックス 8"/>
          <p:cNvSpPr txBox="1">
            <a:spLocks noChangeArrowheads="1"/>
          </p:cNvSpPr>
          <p:nvPr/>
        </p:nvSpPr>
        <p:spPr bwMode="auto">
          <a:xfrm>
            <a:off x="644231" y="8819041"/>
            <a:ext cx="549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※既に自治会加入手続きを済ませている方も、この申込書は提出していただきますよう、ご協力をお願いします。</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Rectangle 79"/>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2" name="Rectangle 81"/>
          <p:cNvSpPr>
            <a:spLocks noChangeArrowheads="1"/>
          </p:cNvSpPr>
          <p:nvPr/>
        </p:nvSpPr>
        <p:spPr bwMode="auto">
          <a:xfrm>
            <a:off x="627686" y="5411276"/>
            <a:ext cx="54667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※後日、自治会よりご連絡をいたします。ご都合の良い時間等があれば記入してください。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269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16" y="-329824"/>
            <a:ext cx="7958780" cy="10464322"/>
          </a:xfrm>
          <a:prstGeom prst="rect">
            <a:avLst/>
          </a:prstGeom>
        </p:spPr>
      </p:pic>
      <p:grpSp>
        <p:nvGrpSpPr>
          <p:cNvPr id="106" name="グループ化 105"/>
          <p:cNvGrpSpPr/>
          <p:nvPr/>
        </p:nvGrpSpPr>
        <p:grpSpPr>
          <a:xfrm>
            <a:off x="167433" y="254275"/>
            <a:ext cx="6542918" cy="1308549"/>
            <a:chOff x="5108" y="-43074"/>
            <a:chExt cx="6868549" cy="1373674"/>
          </a:xfrm>
        </p:grpSpPr>
        <p:pic>
          <p:nvPicPr>
            <p:cNvPr id="80" name="図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 y="-43074"/>
              <a:ext cx="6868549" cy="1335079"/>
            </a:xfrm>
            <a:prstGeom prst="rect">
              <a:avLst/>
            </a:prstGeom>
          </p:spPr>
        </p:pic>
        <p:sp>
          <p:nvSpPr>
            <p:cNvPr id="4" name="テキスト ボックス 3"/>
            <p:cNvSpPr txBox="1"/>
            <p:nvPr/>
          </p:nvSpPr>
          <p:spPr>
            <a:xfrm>
              <a:off x="194068" y="175871"/>
              <a:ext cx="2931090" cy="584775"/>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こんな</a:t>
              </a:r>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時代</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だ</a:t>
              </a:r>
              <a:r>
                <a:rPr kumimoji="1" lang="ja-JP" altLang="en-US" sz="1905" dirty="0">
                  <a:solidFill>
                    <a:prstClr val="black"/>
                  </a:solidFill>
                  <a:latin typeface="UD デジタル 教科書体 N-B" panose="02020700000000000000" pitchFamily="17" charset="-128"/>
                  <a:ea typeface="UD デジタル 教科書体 N-B" panose="02020700000000000000" pitchFamily="17" charset="-128"/>
                </a:rPr>
                <a:t>から</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こそ</a:t>
              </a:r>
            </a:p>
          </p:txBody>
        </p:sp>
        <p:sp>
          <p:nvSpPr>
            <p:cNvPr id="5" name="テキスト ボックス 4"/>
            <p:cNvSpPr txBox="1"/>
            <p:nvPr/>
          </p:nvSpPr>
          <p:spPr>
            <a:xfrm>
              <a:off x="3125158" y="193986"/>
              <a:ext cx="3607496" cy="584775"/>
            </a:xfrm>
            <a:prstGeom prst="rect">
              <a:avLst/>
            </a:prstGeom>
            <a:noFill/>
          </p:spPr>
          <p:txBody>
            <a:bodyPr wrap="square" rtlCol="0">
              <a:spAutoFit/>
            </a:bodyPr>
            <a:lstStyle/>
            <a:p>
              <a:pPr defTabSz="442158"/>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つな</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がろう・</a:t>
              </a:r>
              <a:r>
                <a:rPr kumimoji="1" lang="ja-JP" altLang="en-US" sz="3048" dirty="0">
                  <a:solidFill>
                    <a:prstClr val="black"/>
                  </a:solidFill>
                  <a:latin typeface="UD デジタル 教科書体 N-B" panose="02020700000000000000" pitchFamily="17" charset="-128"/>
                  <a:ea typeface="UD デジタル 教科書体 N-B" panose="02020700000000000000" pitchFamily="17" charset="-128"/>
                </a:rPr>
                <a:t>つな</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げよう</a:t>
              </a:r>
            </a:p>
          </p:txBody>
        </p:sp>
        <p:sp>
          <p:nvSpPr>
            <p:cNvPr id="8" name="テキスト ボックス 7"/>
            <p:cNvSpPr txBox="1"/>
            <p:nvPr/>
          </p:nvSpPr>
          <p:spPr>
            <a:xfrm>
              <a:off x="1801599" y="684269"/>
              <a:ext cx="3707704" cy="646331"/>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自分のまちの</a:t>
              </a:r>
              <a:r>
                <a:rPr kumimoji="1" lang="ja-JP" altLang="en-US" sz="3429" dirty="0">
                  <a:solidFill>
                    <a:prstClr val="black"/>
                  </a:solidFill>
                  <a:latin typeface="UD デジタル 教科書体 N-B" panose="02020700000000000000" pitchFamily="17" charset="-128"/>
                  <a:ea typeface="UD デジタル 教科書体 N-B" panose="02020700000000000000" pitchFamily="17" charset="-128"/>
                </a:rPr>
                <a:t>未来</a:t>
              </a:r>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のために</a:t>
              </a:r>
            </a:p>
          </p:txBody>
        </p:sp>
      </p:grpSp>
      <p:grpSp>
        <p:nvGrpSpPr>
          <p:cNvPr id="3" name="グループ化 2"/>
          <p:cNvGrpSpPr/>
          <p:nvPr/>
        </p:nvGrpSpPr>
        <p:grpSpPr>
          <a:xfrm>
            <a:off x="320030" y="6383036"/>
            <a:ext cx="6179084" cy="3295365"/>
            <a:chOff x="80934" y="2198787"/>
            <a:chExt cx="6720369" cy="3459370"/>
          </a:xfrm>
        </p:grpSpPr>
        <p:sp>
          <p:nvSpPr>
            <p:cNvPr id="87" name="正方形/長方形 86"/>
            <p:cNvSpPr/>
            <p:nvPr/>
          </p:nvSpPr>
          <p:spPr>
            <a:xfrm>
              <a:off x="269323" y="2474782"/>
              <a:ext cx="3091098" cy="16670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srgbClr val="B7FFEC"/>
                </a:solidFill>
                <a:latin typeface="Calibri" panose="020F0502020204030204"/>
                <a:ea typeface="游ゴシック" panose="020B0400000000000000" pitchFamily="50" charset="-128"/>
              </a:endParaRPr>
            </a:p>
          </p:txBody>
        </p:sp>
        <p:sp>
          <p:nvSpPr>
            <p:cNvPr id="10" name="テキスト ボックス 9"/>
            <p:cNvSpPr txBox="1"/>
            <p:nvPr/>
          </p:nvSpPr>
          <p:spPr>
            <a:xfrm>
              <a:off x="569288" y="2251121"/>
              <a:ext cx="3154644" cy="466198"/>
            </a:xfrm>
            <a:prstGeom prst="rect">
              <a:avLst/>
            </a:prstGeom>
            <a:noFill/>
          </p:spPr>
          <p:txBody>
            <a:bodyPr wrap="square" rtlCol="0">
              <a:spAutoFit/>
            </a:bodyPr>
            <a:lstStyle/>
            <a:p>
              <a:pPr defTabSz="442158"/>
              <a:r>
                <a:rPr kumimoji="1" lang="ja-JP" altLang="en-US" sz="2286" dirty="0">
                  <a:solidFill>
                    <a:prstClr val="black"/>
                  </a:solidFill>
                  <a:latin typeface="UD デジタル 教科書体 NK-B" panose="02020700000000000000" pitchFamily="18" charset="-128"/>
                  <a:ea typeface="UD デジタル 教科書体 NK-B" panose="02020700000000000000" pitchFamily="18" charset="-128"/>
                </a:rPr>
                <a:t>自治会って</a:t>
              </a:r>
              <a:r>
                <a:rPr kumimoji="1" lang="ja-JP" altLang="en-US" sz="2286" dirty="0" err="1">
                  <a:solidFill>
                    <a:prstClr val="black"/>
                  </a:solidFill>
                  <a:latin typeface="UD デジタル 教科書体 NK-B" panose="02020700000000000000" pitchFamily="18" charset="-128"/>
                  <a:ea typeface="UD デジタル 教科書体 NK-B" panose="02020700000000000000" pitchFamily="18" charset="-128"/>
                </a:rPr>
                <a:t>な</a:t>
              </a:r>
              <a:r>
                <a:rPr kumimoji="1" lang="ja-JP" altLang="en-US" sz="2286" dirty="0">
                  <a:solidFill>
                    <a:prstClr val="black"/>
                  </a:solidFill>
                  <a:latin typeface="UD デジタル 教科書体 NK-B" panose="02020700000000000000" pitchFamily="18" charset="-128"/>
                  <a:ea typeface="UD デジタル 教科書体 NK-B" panose="02020700000000000000" pitchFamily="18" charset="-128"/>
                </a:rPr>
                <a:t>あに？</a:t>
              </a:r>
            </a:p>
          </p:txBody>
        </p:sp>
        <p:sp>
          <p:nvSpPr>
            <p:cNvPr id="86" name="角丸四角形 85"/>
            <p:cNvSpPr/>
            <p:nvPr/>
          </p:nvSpPr>
          <p:spPr>
            <a:xfrm>
              <a:off x="80934" y="2768647"/>
              <a:ext cx="6720369" cy="279332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pic>
          <p:nvPicPr>
            <p:cNvPr id="82" name="図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1" y="2198787"/>
              <a:ext cx="542874" cy="542874"/>
            </a:xfrm>
            <a:prstGeom prst="rect">
              <a:avLst/>
            </a:prstGeom>
          </p:spPr>
        </p:pic>
        <p:sp>
          <p:nvSpPr>
            <p:cNvPr id="11" name="テキスト ボックス 10"/>
            <p:cNvSpPr txBox="1"/>
            <p:nvPr/>
          </p:nvSpPr>
          <p:spPr>
            <a:xfrm>
              <a:off x="202426" y="2869963"/>
              <a:ext cx="6519766" cy="373981"/>
            </a:xfrm>
            <a:prstGeom prst="rect">
              <a:avLst/>
            </a:prstGeom>
            <a:noFill/>
          </p:spPr>
          <p:txBody>
            <a:bodyPr wrap="square" rtlCol="0">
              <a:spAutoFit/>
            </a:bodyPr>
            <a:lstStyle/>
            <a:p>
              <a:pP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自治会は、「自分のため」と「みんなのために」あります</a:t>
              </a:r>
            </a:p>
          </p:txBody>
        </p:sp>
        <p:grpSp>
          <p:nvGrpSpPr>
            <p:cNvPr id="25" name="グループ化 24"/>
            <p:cNvGrpSpPr/>
            <p:nvPr/>
          </p:nvGrpSpPr>
          <p:grpSpPr>
            <a:xfrm>
              <a:off x="3025641" y="3302176"/>
              <a:ext cx="3663542" cy="2355981"/>
              <a:chOff x="1365658" y="3349355"/>
              <a:chExt cx="3663542" cy="2355981"/>
            </a:xfrm>
          </p:grpSpPr>
          <p:sp>
            <p:nvSpPr>
              <p:cNvPr id="20" name="楕円 19"/>
              <p:cNvSpPr/>
              <p:nvPr/>
            </p:nvSpPr>
            <p:spPr>
              <a:xfrm>
                <a:off x="1365658" y="3349355"/>
                <a:ext cx="2199673" cy="219967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1" name="楕円 20"/>
              <p:cNvSpPr/>
              <p:nvPr/>
            </p:nvSpPr>
            <p:spPr>
              <a:xfrm>
                <a:off x="2829526" y="3349355"/>
                <a:ext cx="2199674" cy="219967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16" name="フリーフォーム 15"/>
              <p:cNvSpPr/>
              <p:nvPr/>
            </p:nvSpPr>
            <p:spPr>
              <a:xfrm>
                <a:off x="2828924" y="3630326"/>
                <a:ext cx="744154" cy="1637732"/>
              </a:xfrm>
              <a:custGeom>
                <a:avLst/>
                <a:gdLst>
                  <a:gd name="connsiteX0" fmla="*/ 206680 w 413359"/>
                  <a:gd name="connsiteY0" fmla="*/ 0 h 1162590"/>
                  <a:gd name="connsiteX1" fmla="*/ 252916 w 413359"/>
                  <a:gd name="connsiteY1" fmla="*/ 56039 h 1162590"/>
                  <a:gd name="connsiteX2" fmla="*/ 413359 w 413359"/>
                  <a:gd name="connsiteY2" fmla="*/ 581295 h 1162590"/>
                  <a:gd name="connsiteX3" fmla="*/ 252916 w 413359"/>
                  <a:gd name="connsiteY3" fmla="*/ 1106552 h 1162590"/>
                  <a:gd name="connsiteX4" fmla="*/ 206680 w 413359"/>
                  <a:gd name="connsiteY4" fmla="*/ 1162590 h 1162590"/>
                  <a:gd name="connsiteX5" fmla="*/ 160444 w 413359"/>
                  <a:gd name="connsiteY5" fmla="*/ 1106552 h 1162590"/>
                  <a:gd name="connsiteX6" fmla="*/ 0 w 413359"/>
                  <a:gd name="connsiteY6" fmla="*/ 581295 h 1162590"/>
                  <a:gd name="connsiteX7" fmla="*/ 160444 w 413359"/>
                  <a:gd name="connsiteY7" fmla="*/ 56039 h 116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359" h="1162590">
                    <a:moveTo>
                      <a:pt x="206680" y="0"/>
                    </a:moveTo>
                    <a:lnTo>
                      <a:pt x="252916" y="56039"/>
                    </a:lnTo>
                    <a:cubicBezTo>
                      <a:pt x="354211" y="205976"/>
                      <a:pt x="413359" y="386728"/>
                      <a:pt x="413359" y="581295"/>
                    </a:cubicBezTo>
                    <a:cubicBezTo>
                      <a:pt x="413359" y="775862"/>
                      <a:pt x="354211" y="956614"/>
                      <a:pt x="252916" y="1106552"/>
                    </a:cubicBezTo>
                    <a:lnTo>
                      <a:pt x="206680" y="1162590"/>
                    </a:lnTo>
                    <a:lnTo>
                      <a:pt x="160444" y="1106552"/>
                    </a:lnTo>
                    <a:cubicBezTo>
                      <a:pt x="59148" y="956614"/>
                      <a:pt x="0" y="775862"/>
                      <a:pt x="0" y="581295"/>
                    </a:cubicBezTo>
                    <a:cubicBezTo>
                      <a:pt x="0" y="386728"/>
                      <a:pt x="59148" y="205976"/>
                      <a:pt x="160444" y="56039"/>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2" name="テキスト ボックス 21"/>
              <p:cNvSpPr txBox="1"/>
              <p:nvPr/>
            </p:nvSpPr>
            <p:spPr>
              <a:xfrm>
                <a:off x="3682985" y="3462161"/>
                <a:ext cx="583420" cy="2243175"/>
              </a:xfrm>
              <a:prstGeom prst="rect">
                <a:avLst/>
              </a:prstGeom>
              <a:noFill/>
              <a:ln>
                <a:noFill/>
              </a:ln>
            </p:spPr>
            <p:txBody>
              <a:bodyPr vert="eaVert" wrap="square" rtlCol="0">
                <a:spAutoFit/>
              </a:bodyPr>
              <a:lstStyle/>
              <a:p>
                <a:pPr defTabSz="442158"/>
                <a:r>
                  <a:rPr kumimoji="1" lang="ja-JP" altLang="en-US" sz="2286" b="1" dirty="0">
                    <a:ln>
                      <a:solidFill>
                        <a:srgbClr val="ED7D31">
                          <a:lumMod val="75000"/>
                        </a:srgbClr>
                      </a:solidFill>
                    </a:ln>
                    <a:solidFill>
                      <a:prstClr val="white"/>
                    </a:solidFill>
                    <a:latin typeface="UD デジタル 教科書体 N-B" panose="02020700000000000000" pitchFamily="17" charset="-128"/>
                    <a:ea typeface="UD デジタル 教科書体 N-B" panose="02020700000000000000" pitchFamily="17" charset="-128"/>
                  </a:rPr>
                  <a:t>みんなのため</a:t>
                </a:r>
              </a:p>
            </p:txBody>
          </p:sp>
          <p:sp>
            <p:nvSpPr>
              <p:cNvPr id="23" name="テキスト ボックス 22"/>
              <p:cNvSpPr txBox="1"/>
              <p:nvPr/>
            </p:nvSpPr>
            <p:spPr>
              <a:xfrm>
                <a:off x="2891264" y="3884759"/>
                <a:ext cx="583420" cy="1558281"/>
              </a:xfrm>
              <a:prstGeom prst="rect">
                <a:avLst/>
              </a:prstGeom>
              <a:noFill/>
              <a:ln>
                <a:noFill/>
              </a:ln>
            </p:spPr>
            <p:txBody>
              <a:bodyPr vert="eaVert" wrap="square" rtlCol="0">
                <a:spAutoFit/>
              </a:bodyPr>
              <a:lstStyle/>
              <a:p>
                <a:pPr defTabSz="442158"/>
                <a:r>
                  <a:rPr kumimoji="1" lang="ja-JP" altLang="en-US" sz="2286" b="1" dirty="0">
                    <a:solidFill>
                      <a:prstClr val="white"/>
                    </a:solidFill>
                    <a:latin typeface="UD デジタル 教科書体 N-B" panose="02020700000000000000" pitchFamily="17" charset="-128"/>
                    <a:ea typeface="UD デジタル 教科書体 N-B" panose="02020700000000000000" pitchFamily="17" charset="-128"/>
                  </a:rPr>
                  <a:t>自治会</a:t>
                </a:r>
              </a:p>
            </p:txBody>
          </p:sp>
          <p:sp>
            <p:nvSpPr>
              <p:cNvPr id="24" name="テキスト ボックス 23"/>
              <p:cNvSpPr txBox="1"/>
              <p:nvPr/>
            </p:nvSpPr>
            <p:spPr>
              <a:xfrm>
                <a:off x="2093909" y="3589751"/>
                <a:ext cx="583420" cy="1768587"/>
              </a:xfrm>
              <a:prstGeom prst="rect">
                <a:avLst/>
              </a:prstGeom>
              <a:noFill/>
              <a:ln>
                <a:noFill/>
              </a:ln>
            </p:spPr>
            <p:txBody>
              <a:bodyPr vert="eaVert" wrap="square" rtlCol="0">
                <a:spAutoFit/>
              </a:bodyPr>
              <a:lstStyle/>
              <a:p>
                <a:pPr defTabSz="442158"/>
                <a:r>
                  <a:rPr kumimoji="1" lang="ja-JP" altLang="en-US" sz="2286" b="1" dirty="0">
                    <a:ln>
                      <a:solidFill>
                        <a:srgbClr val="CC0099"/>
                      </a:solidFill>
                    </a:ln>
                    <a:solidFill>
                      <a:prstClr val="white"/>
                    </a:solidFill>
                    <a:latin typeface="UD デジタル 教科書体 N-B" panose="02020700000000000000" pitchFamily="17" charset="-128"/>
                    <a:ea typeface="UD デジタル 教科書体 N-B" panose="02020700000000000000" pitchFamily="17" charset="-128"/>
                  </a:rPr>
                  <a:t>自分のため</a:t>
                </a:r>
              </a:p>
            </p:txBody>
          </p:sp>
        </p:grpSp>
        <p:sp>
          <p:nvSpPr>
            <p:cNvPr id="26" name="テキスト ボックス 25"/>
            <p:cNvSpPr txBox="1"/>
            <p:nvPr/>
          </p:nvSpPr>
          <p:spPr>
            <a:xfrm>
              <a:off x="137295" y="3359511"/>
              <a:ext cx="2983605" cy="2031325"/>
            </a:xfrm>
            <a:prstGeom prst="rect">
              <a:avLst/>
            </a:prstGeom>
            <a:noFill/>
          </p:spPr>
          <p:txBody>
            <a:bodyPr wrap="square" rtlCol="0">
              <a:spAutoFit/>
            </a:bodyPr>
            <a:lstStyle/>
            <a:p>
              <a:pPr defTabSz="442158"/>
              <a:r>
                <a:rPr kumimoji="1" lang="ja-JP" altLang="en-US" sz="1334" dirty="0">
                  <a:solidFill>
                    <a:prstClr val="black"/>
                  </a:solidFill>
                  <a:latin typeface="UD デジタル 教科書体 NK-R" panose="02020400000000000000" pitchFamily="18" charset="-128"/>
                  <a:ea typeface="UD デジタル 教科書体 NK-R" panose="02020400000000000000" pitchFamily="18" charset="-128"/>
                </a:rPr>
                <a:t>安全な公園、お祭りの思い出、夜道を照らす防犯灯や安全確認のためのカーブミラー設置の要望など、自治会の活動は暮らしていく上でみんなに関係があります。</a:t>
              </a:r>
            </a:p>
            <a:p>
              <a:pPr defTabSz="442158"/>
              <a:r>
                <a:rPr kumimoji="1" lang="ja-JP" altLang="en-US" sz="1334" dirty="0">
                  <a:solidFill>
                    <a:prstClr val="black"/>
                  </a:solidFill>
                  <a:latin typeface="UD デジタル 教科書体 NK-R" panose="02020400000000000000" pitchFamily="18" charset="-128"/>
                  <a:ea typeface="UD デジタル 教科書体 NK-R" panose="02020400000000000000" pitchFamily="18" charset="-128"/>
                </a:rPr>
                <a:t>自分にとっていいまちは、みんなにとってもいいまちです。「自分のため」と「みんなのため」が重なるところ、それが自治会です。</a:t>
              </a:r>
            </a:p>
          </p:txBody>
        </p:sp>
      </p:grpSp>
      <p:sp>
        <p:nvSpPr>
          <p:cNvPr id="27" name="角丸四角形 26"/>
          <p:cNvSpPr/>
          <p:nvPr/>
        </p:nvSpPr>
        <p:spPr>
          <a:xfrm>
            <a:off x="320030" y="2827682"/>
            <a:ext cx="1984821" cy="1436711"/>
          </a:xfrm>
          <a:prstGeom prst="roundRect">
            <a:avLst/>
          </a:prstGeom>
          <a:solidFill>
            <a:schemeClr val="bg1">
              <a:alpha val="70000"/>
            </a:schemeClr>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52" name="正方形/長方形 51"/>
          <p:cNvSpPr/>
          <p:nvPr/>
        </p:nvSpPr>
        <p:spPr>
          <a:xfrm rot="21152334">
            <a:off x="391303" y="2454742"/>
            <a:ext cx="1797242" cy="432345"/>
          </a:xfrm>
          <a:prstGeom prst="rect">
            <a:avLst/>
          </a:prstGeom>
          <a:solidFill>
            <a:srgbClr val="FFC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46" name="角丸四角形 45"/>
          <p:cNvSpPr/>
          <p:nvPr/>
        </p:nvSpPr>
        <p:spPr>
          <a:xfrm>
            <a:off x="2426649" y="2847134"/>
            <a:ext cx="2014067" cy="1436711"/>
          </a:xfrm>
          <a:prstGeom prst="roundRect">
            <a:avLst/>
          </a:prstGeom>
          <a:solidFill>
            <a:schemeClr val="bg1">
              <a:alpha val="70000"/>
            </a:schemeClr>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39" name="テキスト ボックス 38"/>
          <p:cNvSpPr txBox="1"/>
          <p:nvPr/>
        </p:nvSpPr>
        <p:spPr>
          <a:xfrm rot="21140665">
            <a:off x="423138" y="2525605"/>
            <a:ext cx="1921550" cy="268215"/>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ごみ置き場や公園の管理</a:t>
            </a:r>
          </a:p>
        </p:txBody>
      </p:sp>
      <p:sp>
        <p:nvSpPr>
          <p:cNvPr id="45" name="正方形/長方形 44"/>
          <p:cNvSpPr/>
          <p:nvPr/>
        </p:nvSpPr>
        <p:spPr>
          <a:xfrm rot="21152334">
            <a:off x="2546594" y="2444147"/>
            <a:ext cx="1797242" cy="441075"/>
          </a:xfrm>
          <a:prstGeom prst="rect">
            <a:avLst/>
          </a:prstGeom>
          <a:solidFill>
            <a:srgbClr val="CCC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0" name="テキスト ボックス 39"/>
          <p:cNvSpPr txBox="1"/>
          <p:nvPr/>
        </p:nvSpPr>
        <p:spPr>
          <a:xfrm rot="21156228">
            <a:off x="2545844" y="2422189"/>
            <a:ext cx="2190715" cy="444096"/>
          </a:xfrm>
          <a:prstGeom prst="rect">
            <a:avLst/>
          </a:prstGeom>
          <a:noFill/>
          <a:ln>
            <a:noFill/>
          </a:ln>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防犯灯の管理などの</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防犯活動</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9" name="角丸四角形 48"/>
          <p:cNvSpPr/>
          <p:nvPr/>
        </p:nvSpPr>
        <p:spPr>
          <a:xfrm>
            <a:off x="4552425" y="2832333"/>
            <a:ext cx="1959736" cy="1436711"/>
          </a:xfrm>
          <a:prstGeom prst="roundRect">
            <a:avLst/>
          </a:prstGeom>
          <a:solidFill>
            <a:schemeClr val="bg1">
              <a:alpha val="70000"/>
            </a:schemeClr>
          </a:solid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3" name="正方形/長方形 52"/>
          <p:cNvSpPr/>
          <p:nvPr/>
        </p:nvSpPr>
        <p:spPr>
          <a:xfrm rot="21152334">
            <a:off x="4693996" y="2465536"/>
            <a:ext cx="1797242" cy="439405"/>
          </a:xfrm>
          <a:prstGeom prst="rect">
            <a:avLst/>
          </a:prstGeom>
          <a:solidFill>
            <a:srgbClr val="FFCCC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4" name="テキスト ボックス 53"/>
          <p:cNvSpPr txBox="1"/>
          <p:nvPr/>
        </p:nvSpPr>
        <p:spPr>
          <a:xfrm rot="21146565">
            <a:off x="4941345" y="2541688"/>
            <a:ext cx="1528963" cy="268215"/>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町や学校との連携</a:t>
            </a:r>
          </a:p>
        </p:txBody>
      </p:sp>
      <p:sp>
        <p:nvSpPr>
          <p:cNvPr id="67" name="角丸四角形 66"/>
          <p:cNvSpPr/>
          <p:nvPr/>
        </p:nvSpPr>
        <p:spPr>
          <a:xfrm>
            <a:off x="314229" y="4872306"/>
            <a:ext cx="1990623" cy="1436711"/>
          </a:xfrm>
          <a:prstGeom prst="roundRect">
            <a:avLst/>
          </a:prstGeom>
          <a:solidFill>
            <a:schemeClr val="bg1">
              <a:alpha val="7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68" name="正方形/長方形 67"/>
          <p:cNvSpPr/>
          <p:nvPr/>
        </p:nvSpPr>
        <p:spPr>
          <a:xfrm rot="21152334">
            <a:off x="324846" y="4536980"/>
            <a:ext cx="1797242" cy="448928"/>
          </a:xfrm>
          <a:prstGeom prst="rect">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69" name="角丸四角形 68"/>
          <p:cNvSpPr/>
          <p:nvPr/>
        </p:nvSpPr>
        <p:spPr>
          <a:xfrm>
            <a:off x="2426649" y="4877721"/>
            <a:ext cx="2018666" cy="1436711"/>
          </a:xfrm>
          <a:prstGeom prst="roundRect">
            <a:avLst/>
          </a:prstGeom>
          <a:solidFill>
            <a:schemeClr val="bg1">
              <a:alpha val="7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0" name="テキスト ボックス 69"/>
          <p:cNvSpPr txBox="1"/>
          <p:nvPr/>
        </p:nvSpPr>
        <p:spPr>
          <a:xfrm rot="21123001">
            <a:off x="336108" y="4472160"/>
            <a:ext cx="1775840" cy="619978"/>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災害時の助け合いや　　　　　</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防災訓練　　</a:t>
            </a:r>
          </a:p>
        </p:txBody>
      </p:sp>
      <p:sp>
        <p:nvSpPr>
          <p:cNvPr id="71" name="正方形/長方形 70"/>
          <p:cNvSpPr/>
          <p:nvPr/>
        </p:nvSpPr>
        <p:spPr>
          <a:xfrm rot="21152334">
            <a:off x="2503370" y="4473658"/>
            <a:ext cx="1797242" cy="448409"/>
          </a:xfrm>
          <a:prstGeom prst="rect">
            <a:avLst/>
          </a:prstGeom>
          <a:solidFill>
            <a:srgbClr val="FFCC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2" name="テキスト ボックス 71"/>
          <p:cNvSpPr txBox="1"/>
          <p:nvPr/>
        </p:nvSpPr>
        <p:spPr>
          <a:xfrm rot="21156228">
            <a:off x="2516343" y="4484598"/>
            <a:ext cx="1832257" cy="444096"/>
          </a:xfrm>
          <a:prstGeom prst="rect">
            <a:avLst/>
          </a:prstGeom>
          <a:noFill/>
          <a:ln>
            <a:noFill/>
          </a:ln>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お祭りやサロン活動など</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親睦事業の開催</a:t>
            </a:r>
          </a:p>
        </p:txBody>
      </p:sp>
      <p:sp>
        <p:nvSpPr>
          <p:cNvPr id="74" name="角丸四角形 73"/>
          <p:cNvSpPr/>
          <p:nvPr/>
        </p:nvSpPr>
        <p:spPr>
          <a:xfrm>
            <a:off x="4552425" y="4876957"/>
            <a:ext cx="1959736" cy="1436711"/>
          </a:xfrm>
          <a:prstGeom prst="roundRect">
            <a:avLst/>
          </a:prstGeom>
          <a:solidFill>
            <a:schemeClr val="bg1">
              <a:alpha val="70000"/>
            </a:schemeClr>
          </a:solidFill>
          <a:ln w="28575">
            <a:solidFill>
              <a:srgbClr val="B9F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6" name="正方形/長方形 75"/>
          <p:cNvSpPr/>
          <p:nvPr/>
        </p:nvSpPr>
        <p:spPr>
          <a:xfrm rot="21152334">
            <a:off x="4680625" y="4457904"/>
            <a:ext cx="1797242" cy="444400"/>
          </a:xfrm>
          <a:prstGeom prst="rect">
            <a:avLst/>
          </a:prstGeom>
          <a:solidFill>
            <a:srgbClr val="8AFBD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8" name="テキスト ボックス 77"/>
          <p:cNvSpPr txBox="1"/>
          <p:nvPr/>
        </p:nvSpPr>
        <p:spPr>
          <a:xfrm rot="21157297">
            <a:off x="4690746" y="4472920"/>
            <a:ext cx="1775887" cy="444096"/>
          </a:xfrm>
          <a:prstGeom prst="rect">
            <a:avLst/>
          </a:prstGeom>
          <a:noFill/>
        </p:spPr>
        <p:txBody>
          <a:bodyPr wrap="square" rtlCol="0">
            <a:spAutoFit/>
          </a:bodyPr>
          <a:lstStyle/>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回覧板や広報による</a:t>
            </a:r>
            <a:endParaRPr kumimoji="1" lang="en-US" altLang="ja-JP" sz="1143" b="1"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b="1" dirty="0">
                <a:solidFill>
                  <a:prstClr val="black"/>
                </a:solidFill>
                <a:latin typeface="UD デジタル 教科書体 NK-R" panose="02020400000000000000" pitchFamily="18" charset="-128"/>
                <a:ea typeface="UD デジタル 教科書体 NK-R" panose="02020400000000000000" pitchFamily="18" charset="-128"/>
              </a:rPr>
              <a:t>　　　　　　　　地域情報の共有</a:t>
            </a:r>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032" y="2937835"/>
            <a:ext cx="1648363" cy="1236271"/>
          </a:xfrm>
          <a:prstGeom prst="rect">
            <a:avLst/>
          </a:prstGeom>
        </p:spPr>
      </p:pic>
      <p:sp>
        <p:nvSpPr>
          <p:cNvPr id="58" name="テキスト ボックス 57"/>
          <p:cNvSpPr txBox="1"/>
          <p:nvPr/>
        </p:nvSpPr>
        <p:spPr>
          <a:xfrm>
            <a:off x="5241668" y="4065042"/>
            <a:ext cx="1548235" cy="238976"/>
          </a:xfrm>
          <a:prstGeom prst="rect">
            <a:avLst/>
          </a:prstGeom>
          <a:noFill/>
        </p:spPr>
        <p:txBody>
          <a:bodyPr wrap="square" rtlCol="0">
            <a:spAutoFit/>
          </a:bodyPr>
          <a:lstStyle/>
          <a:p>
            <a:pPr defTabSz="442158"/>
            <a:endParaRPr kumimoji="1" lang="ja-JP" altLang="en-US" sz="953"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207" y="3015930"/>
            <a:ext cx="1425632" cy="1069224"/>
          </a:xfrm>
          <a:prstGeom prst="rect">
            <a:avLst/>
          </a:prstGeom>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895" y="4956005"/>
            <a:ext cx="1656486" cy="1171688"/>
          </a:xfrm>
          <a:prstGeom prst="rect">
            <a:avLst/>
          </a:prstGeom>
        </p:spPr>
      </p:pic>
      <p:pic>
        <p:nvPicPr>
          <p:cNvPr id="15" name="図 14"/>
          <p:cNvPicPr>
            <a:picLocks noChangeAspect="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tretch>
            <a:fillRect/>
          </a:stretch>
        </p:blipFill>
        <p:spPr>
          <a:xfrm>
            <a:off x="2856858" y="4830205"/>
            <a:ext cx="1510781" cy="1111907"/>
          </a:xfrm>
          <a:prstGeom prst="rect">
            <a:avLst/>
          </a:prstGeom>
        </p:spPr>
      </p:pic>
      <p:pic>
        <p:nvPicPr>
          <p:cNvPr id="14" name="図 13"/>
          <p:cNvPicPr>
            <a:picLocks noChangeAspect="1"/>
          </p:cNvPicPr>
          <p:nvPr/>
        </p:nvPicPr>
        <p:blipFill rotWithShape="1">
          <a:blip r:embed="rId11" cstate="print">
            <a:extLst>
              <a:ext uri="{28A0092B-C50C-407E-A947-70E740481C1C}">
                <a14:useLocalDpi xmlns:a14="http://schemas.microsoft.com/office/drawing/2010/main" val="0"/>
              </a:ext>
            </a:extLst>
          </a:blip>
          <a:srcRect t="29132"/>
          <a:stretch/>
        </p:blipFill>
        <p:spPr>
          <a:xfrm>
            <a:off x="2337355" y="5395229"/>
            <a:ext cx="1198802" cy="849559"/>
          </a:xfrm>
          <a:prstGeom prst="rect">
            <a:avLst/>
          </a:prstGeom>
        </p:spPr>
      </p:pic>
      <p:grpSp>
        <p:nvGrpSpPr>
          <p:cNvPr id="104" name="グループ化 103"/>
          <p:cNvGrpSpPr/>
          <p:nvPr/>
        </p:nvGrpSpPr>
        <p:grpSpPr>
          <a:xfrm rot="587303">
            <a:off x="4809092" y="5039479"/>
            <a:ext cx="1172910" cy="1018703"/>
            <a:chOff x="4765261" y="8521766"/>
            <a:chExt cx="1368349" cy="1217860"/>
          </a:xfrm>
        </p:grpSpPr>
        <p:grpSp>
          <p:nvGrpSpPr>
            <p:cNvPr id="92" name="グループ化 91"/>
            <p:cNvGrpSpPr/>
            <p:nvPr/>
          </p:nvGrpSpPr>
          <p:grpSpPr>
            <a:xfrm>
              <a:off x="4765261" y="8521766"/>
              <a:ext cx="1368349" cy="1217860"/>
              <a:chOff x="4609930" y="8349491"/>
              <a:chExt cx="1368349" cy="1217860"/>
            </a:xfrm>
          </p:grpSpPr>
          <p:sp>
            <p:nvSpPr>
              <p:cNvPr id="59" name="正方形/長方形 58"/>
              <p:cNvSpPr/>
              <p:nvPr/>
            </p:nvSpPr>
            <p:spPr>
              <a:xfrm>
                <a:off x="4764821" y="8473135"/>
                <a:ext cx="754341" cy="236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8" name="正方形/長方形 47"/>
              <p:cNvSpPr/>
              <p:nvPr/>
            </p:nvSpPr>
            <p:spPr>
              <a:xfrm>
                <a:off x="4647793" y="8480054"/>
                <a:ext cx="172593" cy="1670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18" name="正方形/長方形 17"/>
              <p:cNvSpPr/>
              <p:nvPr/>
            </p:nvSpPr>
            <p:spPr>
              <a:xfrm>
                <a:off x="4647794" y="8479157"/>
                <a:ext cx="871368" cy="1088194"/>
              </a:xfrm>
              <a:prstGeom prst="rect">
                <a:avLst/>
              </a:prstGeom>
              <a:noFill/>
              <a:ln w="952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42158"/>
                <a:endParaRPr kumimoji="1" lang="ja-JP" altLang="en-US" sz="1715">
                  <a:solidFill>
                    <a:prstClr val="black"/>
                  </a:solidFill>
                  <a:latin typeface="Calibri" panose="020F0502020204030204"/>
                  <a:ea typeface="游ゴシック" panose="020B0400000000000000" pitchFamily="50" charset="-128"/>
                </a:endParaRPr>
              </a:p>
            </p:txBody>
          </p:sp>
          <p:grpSp>
            <p:nvGrpSpPr>
              <p:cNvPr id="66" name="グループ化 65"/>
              <p:cNvGrpSpPr/>
              <p:nvPr/>
            </p:nvGrpSpPr>
            <p:grpSpPr>
              <a:xfrm>
                <a:off x="4609930" y="8349491"/>
                <a:ext cx="1368349" cy="1210402"/>
                <a:chOff x="4528874" y="8087752"/>
                <a:chExt cx="1368349" cy="1210402"/>
              </a:xfrm>
            </p:grpSpPr>
            <p:sp>
              <p:nvSpPr>
                <p:cNvPr id="34" name="テキスト ボックス 33"/>
                <p:cNvSpPr txBox="1"/>
                <p:nvPr/>
              </p:nvSpPr>
              <p:spPr>
                <a:xfrm>
                  <a:off x="4528874" y="8125210"/>
                  <a:ext cx="429260" cy="320651"/>
                </a:xfrm>
                <a:prstGeom prst="rect">
                  <a:avLst/>
                </a:prstGeom>
                <a:noFill/>
              </p:spPr>
              <p:txBody>
                <a:bodyPr wrap="square" rtlCol="0">
                  <a:spAutoFit/>
                </a:bodyPr>
                <a:lstStyle/>
                <a:p>
                  <a:pPr defTabSz="442158"/>
                  <a:r>
                    <a:rPr kumimoji="1" lang="en-US" altLang="ja-JP" sz="1143" dirty="0">
                      <a:solidFill>
                        <a:prstClr val="black"/>
                      </a:solidFill>
                      <a:latin typeface="kawaii手書き文字" panose="02000600000000000000" pitchFamily="2" charset="-128"/>
                      <a:ea typeface="kawaii手書き文字" panose="02000600000000000000" pitchFamily="2" charset="-128"/>
                    </a:rPr>
                    <a:t>1</a:t>
                  </a:r>
                  <a:endParaRPr kumimoji="1" lang="ja-JP" altLang="en-US" sz="1143" dirty="0">
                    <a:solidFill>
                      <a:prstClr val="black"/>
                    </a:solidFill>
                    <a:latin typeface="kawaii手書き文字" panose="02000600000000000000" pitchFamily="2" charset="-128"/>
                    <a:ea typeface="kawaii手書き文字" panose="02000600000000000000" pitchFamily="2" charset="-128"/>
                  </a:endParaRPr>
                </a:p>
              </p:txBody>
            </p:sp>
            <p:sp>
              <p:nvSpPr>
                <p:cNvPr id="35" name="テキスト ボックス 34"/>
                <p:cNvSpPr txBox="1"/>
                <p:nvPr/>
              </p:nvSpPr>
              <p:spPr>
                <a:xfrm>
                  <a:off x="4643014" y="8087752"/>
                  <a:ext cx="460245" cy="426052"/>
                </a:xfrm>
                <a:prstGeom prst="rect">
                  <a:avLst/>
                </a:prstGeom>
                <a:noFill/>
              </p:spPr>
              <p:txBody>
                <a:bodyPr wrap="square" rtlCol="0">
                  <a:spAutoFit/>
                </a:bodyPr>
                <a:lstStyle/>
                <a:p>
                  <a:pPr defTabSz="442158"/>
                  <a:r>
                    <a:rPr kumimoji="1" lang="ja-JP" altLang="en-US" sz="858" b="1" dirty="0">
                      <a:solidFill>
                        <a:srgbClr val="00B050"/>
                      </a:solidFill>
                      <a:latin typeface="kawaii手書き文字" panose="02000600000000000000" pitchFamily="2" charset="-128"/>
                      <a:ea typeface="kawaii手書き文字" panose="02000600000000000000" pitchFamily="2" charset="-128"/>
                    </a:rPr>
                    <a:t>里</a:t>
                  </a:r>
                  <a:r>
                    <a:rPr kumimoji="1" lang="ja-JP" altLang="en-US" sz="858" b="1" dirty="0">
                      <a:solidFill>
                        <a:srgbClr val="00B0F0"/>
                      </a:solidFill>
                      <a:latin typeface="kawaii手書き文字" panose="02000600000000000000" pitchFamily="2" charset="-128"/>
                      <a:ea typeface="kawaii手書き文字" panose="02000600000000000000" pitchFamily="2" charset="-128"/>
                    </a:rPr>
                    <a:t>都</a:t>
                  </a:r>
                </a:p>
              </p:txBody>
            </p:sp>
            <p:sp>
              <p:nvSpPr>
                <p:cNvPr id="36" name="テキスト ボックス 35"/>
                <p:cNvSpPr txBox="1"/>
                <p:nvPr/>
              </p:nvSpPr>
              <p:spPr>
                <a:xfrm>
                  <a:off x="4895193" y="8169537"/>
                  <a:ext cx="454973" cy="198155"/>
                </a:xfrm>
                <a:prstGeom prst="rect">
                  <a:avLst/>
                </a:prstGeom>
                <a:noFill/>
              </p:spPr>
              <p:txBody>
                <a:bodyPr wrap="square" rtlCol="0">
                  <a:spAutoFit/>
                </a:bodyPr>
                <a:lstStyle/>
                <a:p>
                  <a:pPr defTabSz="442158"/>
                  <a:r>
                    <a:rPr kumimoji="1" lang="ja-JP" altLang="en-US" sz="477" b="1" dirty="0">
                      <a:solidFill>
                        <a:prstClr val="black"/>
                      </a:solidFill>
                      <a:latin typeface="kawaii手書き文字" panose="02000600000000000000" pitchFamily="2" charset="-128"/>
                      <a:ea typeface="kawaii手書き文字" panose="02000600000000000000" pitchFamily="2" charset="-128"/>
                    </a:rPr>
                    <a:t>まち</a:t>
                  </a:r>
                  <a:endParaRPr kumimoji="1" lang="en-US" altLang="ja-JP" sz="477" b="1" dirty="0">
                    <a:solidFill>
                      <a:prstClr val="black"/>
                    </a:solidFill>
                    <a:latin typeface="kawaii手書き文字" panose="02000600000000000000" pitchFamily="2" charset="-128"/>
                    <a:ea typeface="kawaii手書き文字" panose="02000600000000000000" pitchFamily="2" charset="-128"/>
                  </a:endParaRPr>
                </a:p>
              </p:txBody>
            </p:sp>
            <p:sp>
              <p:nvSpPr>
                <p:cNvPr id="81" name="テキスト ボックス 80"/>
                <p:cNvSpPr txBox="1"/>
                <p:nvPr/>
              </p:nvSpPr>
              <p:spPr>
                <a:xfrm>
                  <a:off x="5006570" y="8154512"/>
                  <a:ext cx="890653" cy="268219"/>
                </a:xfrm>
                <a:prstGeom prst="rect">
                  <a:avLst/>
                </a:prstGeom>
                <a:noFill/>
              </p:spPr>
              <p:txBody>
                <a:bodyPr wrap="square" rtlCol="0">
                  <a:spAutoFit/>
                </a:bodyPr>
                <a:lstStyle/>
                <a:p>
                  <a:pPr defTabSz="442158"/>
                  <a:r>
                    <a:rPr kumimoji="1" lang="ja-JP" altLang="en-US" sz="858" b="1" dirty="0">
                      <a:solidFill>
                        <a:prstClr val="black"/>
                      </a:solidFill>
                      <a:latin typeface="kawaii手書き文字" panose="02000600000000000000" pitchFamily="2" charset="-128"/>
                      <a:ea typeface="kawaii手書き文字" panose="02000600000000000000" pitchFamily="2" charset="-128"/>
                    </a:rPr>
                    <a:t>なかい</a:t>
                  </a:r>
                </a:p>
              </p:txBody>
            </p:sp>
            <p:sp>
              <p:nvSpPr>
                <p:cNvPr id="63" name="正方形/長方形 62"/>
                <p:cNvSpPr/>
                <p:nvPr/>
              </p:nvSpPr>
              <p:spPr>
                <a:xfrm>
                  <a:off x="4571834" y="8385319"/>
                  <a:ext cx="861060" cy="91283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grpSp>
        </p:grpSp>
        <p:pic>
          <p:nvPicPr>
            <p:cNvPr id="97" name="図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94583">
              <a:off x="4872592" y="8778572"/>
              <a:ext cx="559524" cy="559524"/>
            </a:xfrm>
            <a:prstGeom prst="rect">
              <a:avLst/>
            </a:prstGeom>
          </p:spPr>
        </p:pic>
        <p:pic>
          <p:nvPicPr>
            <p:cNvPr id="96" name="図 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6704" y="9182388"/>
              <a:ext cx="807018" cy="555228"/>
            </a:xfrm>
            <a:prstGeom prst="rect">
              <a:avLst/>
            </a:prstGeom>
          </p:spPr>
        </p:pic>
        <p:sp>
          <p:nvSpPr>
            <p:cNvPr id="102" name="ハート 101"/>
            <p:cNvSpPr/>
            <p:nvPr/>
          </p:nvSpPr>
          <p:spPr>
            <a:xfrm>
              <a:off x="5391698" y="8697634"/>
              <a:ext cx="57387" cy="45719"/>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334">
                <a:solidFill>
                  <a:prstClr val="white"/>
                </a:solidFill>
                <a:latin typeface="Calibri" panose="020F0502020204030204"/>
                <a:ea typeface="游ゴシック" panose="020B0400000000000000" pitchFamily="50" charset="-128"/>
              </a:endParaRPr>
            </a:p>
          </p:txBody>
        </p:sp>
        <p:sp>
          <p:nvSpPr>
            <p:cNvPr id="103" name="テキスト ボックス 102"/>
            <p:cNvSpPr txBox="1"/>
            <p:nvPr/>
          </p:nvSpPr>
          <p:spPr>
            <a:xfrm>
              <a:off x="5115898" y="8621221"/>
              <a:ext cx="322261" cy="285925"/>
            </a:xfrm>
            <a:prstGeom prst="rect">
              <a:avLst/>
            </a:prstGeom>
            <a:noFill/>
          </p:spPr>
          <p:txBody>
            <a:bodyPr wrap="square" rtlCol="0">
              <a:spAutoFit/>
            </a:bodyPr>
            <a:lstStyle/>
            <a:p>
              <a:pPr defTabSz="442158"/>
              <a:r>
                <a:rPr kumimoji="1" lang="ja-JP" altLang="en-US" sz="477" b="1" dirty="0">
                  <a:solidFill>
                    <a:prstClr val="black"/>
                  </a:solidFill>
                  <a:latin typeface="kawaii手書き文字" panose="02000600000000000000" pitchFamily="2" charset="-128"/>
                  <a:ea typeface="kawaii手書き文字" panose="02000600000000000000" pitchFamily="2" charset="-128"/>
                </a:rPr>
                <a:t>広報</a:t>
              </a:r>
            </a:p>
          </p:txBody>
        </p:sp>
      </p:grpSp>
      <p:pic>
        <p:nvPicPr>
          <p:cNvPr id="105" name="図 1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422376">
            <a:off x="5389253" y="5245245"/>
            <a:ext cx="1324402" cy="993301"/>
          </a:xfrm>
          <a:prstGeom prst="rect">
            <a:avLst/>
          </a:prstGeom>
        </p:spPr>
      </p:pic>
      <p:grpSp>
        <p:nvGrpSpPr>
          <p:cNvPr id="30" name="グループ化 29"/>
          <p:cNvGrpSpPr/>
          <p:nvPr/>
        </p:nvGrpSpPr>
        <p:grpSpPr>
          <a:xfrm>
            <a:off x="259542" y="1405423"/>
            <a:ext cx="6356023" cy="936188"/>
            <a:chOff x="193244" y="1190766"/>
            <a:chExt cx="6672352" cy="982780"/>
          </a:xfrm>
        </p:grpSpPr>
        <p:grpSp>
          <p:nvGrpSpPr>
            <p:cNvPr id="31" name="グループ化 30"/>
            <p:cNvGrpSpPr/>
            <p:nvPr/>
          </p:nvGrpSpPr>
          <p:grpSpPr>
            <a:xfrm>
              <a:off x="620398" y="1190766"/>
              <a:ext cx="2185962" cy="845043"/>
              <a:chOff x="777225" y="1073744"/>
              <a:chExt cx="2185962" cy="845043"/>
            </a:xfrm>
          </p:grpSpPr>
          <p:sp>
            <p:nvSpPr>
              <p:cNvPr id="90" name="楕円 89"/>
              <p:cNvSpPr/>
              <p:nvPr/>
            </p:nvSpPr>
            <p:spPr>
              <a:xfrm>
                <a:off x="777225" y="1073744"/>
                <a:ext cx="818057" cy="818057"/>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sp>
            <p:nvSpPr>
              <p:cNvPr id="93" name="楕円 92"/>
              <p:cNvSpPr/>
              <p:nvPr/>
            </p:nvSpPr>
            <p:spPr>
              <a:xfrm>
                <a:off x="1451899" y="1095766"/>
                <a:ext cx="823021" cy="823021"/>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sp>
            <p:nvSpPr>
              <p:cNvPr id="94" name="楕円 93"/>
              <p:cNvSpPr/>
              <p:nvPr/>
            </p:nvSpPr>
            <p:spPr>
              <a:xfrm>
                <a:off x="2152351" y="1107777"/>
                <a:ext cx="810836" cy="788152"/>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ln>
                    <a:solidFill>
                      <a:srgbClr val="CCFFCC"/>
                    </a:solidFill>
                  </a:ln>
                  <a:solidFill>
                    <a:srgbClr val="CCFFCC"/>
                  </a:solidFill>
                  <a:latin typeface="Calibri" panose="020F0502020204030204"/>
                  <a:ea typeface="游ゴシック" panose="020B0400000000000000" pitchFamily="50" charset="-128"/>
                </a:endParaRPr>
              </a:p>
            </p:txBody>
          </p:sp>
        </p:grpSp>
        <p:sp>
          <p:nvSpPr>
            <p:cNvPr id="84" name="テキスト ボックス 83"/>
            <p:cNvSpPr txBox="1"/>
            <p:nvPr/>
          </p:nvSpPr>
          <p:spPr>
            <a:xfrm>
              <a:off x="2751262" y="1571217"/>
              <a:ext cx="3824286" cy="523220"/>
            </a:xfrm>
            <a:prstGeom prst="rect">
              <a:avLst/>
            </a:prstGeom>
            <a:noFill/>
            <a:ln>
              <a:noFill/>
            </a:ln>
          </p:spPr>
          <p:txBody>
            <a:bodyPr wrap="square" rtlCol="0">
              <a:spAutoFit/>
            </a:bodyPr>
            <a:lstStyle/>
            <a:p>
              <a:pPr defTabSz="442158"/>
              <a:r>
                <a:rPr kumimoji="1" lang="ja-JP" altLang="en-US" sz="2667" dirty="0" err="1">
                  <a:solidFill>
                    <a:prstClr val="black"/>
                  </a:solidFill>
                  <a:latin typeface="UD デジタル 教科書体 N-B" panose="02020700000000000000" pitchFamily="17" charset="-128"/>
                  <a:ea typeface="UD デジタル 教科書体 N-B" panose="02020700000000000000" pitchFamily="17" charset="-128"/>
                </a:rPr>
                <a:t>に　　　 </a:t>
              </a:r>
              <a:r>
                <a:rPr kumimoji="1" lang="ja-JP" altLang="en-US" sz="2667" dirty="0">
                  <a:solidFill>
                    <a:prstClr val="black"/>
                  </a:solidFill>
                  <a:latin typeface="UD デジタル 教科書体 N-B" panose="02020700000000000000" pitchFamily="17" charset="-128"/>
                  <a:ea typeface="UD デジタル 教科書体 N-B" panose="02020700000000000000" pitchFamily="17" charset="-128"/>
                </a:rPr>
                <a:t> しましょう</a:t>
              </a:r>
            </a:p>
          </p:txBody>
        </p:sp>
        <p:cxnSp>
          <p:nvCxnSpPr>
            <p:cNvPr id="33" name="直線コネクタ 32"/>
            <p:cNvCxnSpPr/>
            <p:nvPr/>
          </p:nvCxnSpPr>
          <p:spPr>
            <a:xfrm>
              <a:off x="301439" y="1311988"/>
              <a:ext cx="351697" cy="605375"/>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93244" y="1693730"/>
              <a:ext cx="353034" cy="293369"/>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6362925" y="1351642"/>
              <a:ext cx="416695" cy="586239"/>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506721" y="1693730"/>
              <a:ext cx="358875" cy="275195"/>
            </a:xfrm>
            <a:prstGeom prst="line">
              <a:avLst/>
            </a:prstGeom>
            <a:ln w="57150" cap="rnd">
              <a:solidFill>
                <a:schemeClr val="tx2">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69077" y="1214855"/>
              <a:ext cx="2282092" cy="923330"/>
            </a:xfrm>
            <a:prstGeom prst="rect">
              <a:avLst/>
            </a:prstGeom>
            <a:noFill/>
          </p:spPr>
          <p:txBody>
            <a:bodyPr wrap="square" rtlCol="0">
              <a:spAutoFit/>
            </a:bodyPr>
            <a:lstStyle/>
            <a:p>
              <a:pPr defTabSz="442158"/>
              <a:r>
                <a:rPr kumimoji="1" lang="ja-JP" altLang="en-US" sz="5144" dirty="0">
                  <a:ln w="28575">
                    <a:solidFill>
                      <a:srgbClr val="41719C"/>
                    </a:solidFill>
                  </a:ln>
                  <a:solidFill>
                    <a:srgbClr val="8AFBD2"/>
                  </a:solidFill>
                  <a:latin typeface="UD デジタル 教科書体 N-B" panose="02020700000000000000" pitchFamily="17" charset="-128"/>
                  <a:ea typeface="UD デジタル 教科書体 N-B" panose="02020700000000000000" pitchFamily="17" charset="-128"/>
                </a:rPr>
                <a:t>自治会</a:t>
              </a:r>
            </a:p>
          </p:txBody>
        </p:sp>
        <p:sp>
          <p:nvSpPr>
            <p:cNvPr id="17" name="テキスト ボックス 16"/>
            <p:cNvSpPr txBox="1"/>
            <p:nvPr/>
          </p:nvSpPr>
          <p:spPr>
            <a:xfrm>
              <a:off x="3185116" y="1265605"/>
              <a:ext cx="1934812" cy="907941"/>
            </a:xfrm>
            <a:prstGeom prst="rect">
              <a:avLst/>
            </a:prstGeom>
            <a:noFill/>
          </p:spPr>
          <p:txBody>
            <a:bodyPr wrap="square" rtlCol="0">
              <a:spAutoFit/>
            </a:bodyPr>
            <a:lstStyle/>
            <a:p>
              <a:pPr defTabSz="442158"/>
              <a:r>
                <a:rPr kumimoji="1" lang="ja-JP" altLang="en-US" sz="5049" dirty="0">
                  <a:ln w="28575">
                    <a:solidFill>
                      <a:srgbClr val="666699"/>
                    </a:solidFill>
                  </a:ln>
                  <a:solidFill>
                    <a:srgbClr val="FF99CC"/>
                  </a:solidFill>
                  <a:latin typeface="UD デジタル 教科書体 N-B" panose="02020700000000000000" pitchFamily="17" charset="-128"/>
                  <a:ea typeface="UD デジタル 教科書体 N-B" panose="02020700000000000000" pitchFamily="17" charset="-128"/>
                </a:rPr>
                <a:t>加入</a:t>
              </a:r>
            </a:p>
          </p:txBody>
        </p:sp>
      </p:grpSp>
      <p:pic>
        <p:nvPicPr>
          <p:cNvPr id="7" name="図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76327" y="2972257"/>
            <a:ext cx="1208118" cy="761115"/>
          </a:xfrm>
          <a:prstGeom prst="rect">
            <a:avLst/>
          </a:prstGeom>
        </p:spPr>
      </p:pic>
      <p:pic>
        <p:nvPicPr>
          <p:cNvPr id="37" name="図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6822" y="2719436"/>
            <a:ext cx="1812133" cy="1812133"/>
          </a:xfrm>
          <a:prstGeom prst="rect">
            <a:avLst/>
          </a:prstGeom>
        </p:spPr>
      </p:pic>
      <p:sp>
        <p:nvSpPr>
          <p:cNvPr id="6" name="テキスト ボックス 5">
            <a:extLst>
              <a:ext uri="{FF2B5EF4-FFF2-40B4-BE49-F238E27FC236}">
                <a16:creationId xmlns:a16="http://schemas.microsoft.com/office/drawing/2014/main" id="{A59A8918-CA99-C724-8134-32FBBD3FF6D0}"/>
              </a:ext>
            </a:extLst>
          </p:cNvPr>
          <p:cNvSpPr txBox="1"/>
          <p:nvPr/>
        </p:nvSpPr>
        <p:spPr>
          <a:xfrm>
            <a:off x="3082175" y="9529504"/>
            <a:ext cx="693650" cy="369332"/>
          </a:xfrm>
          <a:prstGeom prst="rect">
            <a:avLst/>
          </a:prstGeom>
          <a:noFill/>
        </p:spPr>
        <p:txBody>
          <a:bodyPr wrap="square" rtlCol="0">
            <a:spAutoFit/>
          </a:bodyPr>
          <a:lstStyle/>
          <a:p>
            <a:pPr algn="ctr"/>
            <a:r>
              <a:rPr kumimoji="1" lang="en-US" altLang="ja-JP" dirty="0"/>
              <a:t>20</a:t>
            </a:r>
            <a:endParaRPr kumimoji="1" lang="ja-JP" altLang="en-US" dirty="0"/>
          </a:p>
        </p:txBody>
      </p:sp>
    </p:spTree>
    <p:extLst>
      <p:ext uri="{BB962C8B-B14F-4D97-AF65-F5344CB8AC3E}">
        <p14:creationId xmlns:p14="http://schemas.microsoft.com/office/powerpoint/2010/main" val="381646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626385" y="-550901"/>
            <a:ext cx="8069319" cy="10952377"/>
          </a:xfrm>
          <a:prstGeom prst="rect">
            <a:avLst/>
          </a:prstGeom>
          <a:gradFill flip="none" rotWithShape="1">
            <a:gsLst>
              <a:gs pos="7000">
                <a:srgbClr val="FFFFFF"/>
              </a:gs>
              <a:gs pos="28000">
                <a:srgbClr val="CCFFFF"/>
              </a:gs>
              <a:gs pos="71000">
                <a:srgbClr val="CCFFFF"/>
              </a:gs>
              <a:gs pos="100000">
                <a:srgbClr val="CCFF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7" name="テキスト ボックス 6"/>
          <p:cNvSpPr txBox="1"/>
          <p:nvPr/>
        </p:nvSpPr>
        <p:spPr>
          <a:xfrm>
            <a:off x="390186" y="478916"/>
            <a:ext cx="2691183" cy="674326"/>
          </a:xfrm>
          <a:prstGeom prst="rect">
            <a:avLst/>
          </a:prstGeom>
          <a:noFill/>
        </p:spPr>
        <p:txBody>
          <a:bodyPr wrap="square" rtlCol="0">
            <a:spAutoFit/>
          </a:bodyPr>
          <a:lstStyle/>
          <a:p>
            <a:pPr defTabSz="442158"/>
            <a:r>
              <a:rPr kumimoji="1" lang="ja-JP" altLang="en-US" sz="3810" dirty="0">
                <a:solidFill>
                  <a:srgbClr val="E7E6E6">
                    <a:lumMod val="25000"/>
                  </a:srgbClr>
                </a:solidFill>
                <a:latin typeface="UD デジタル 教科書体 N-B" panose="02020700000000000000" pitchFamily="17" charset="-128"/>
                <a:ea typeface="UD デジタル 教科書体 N-B" panose="02020700000000000000" pitchFamily="17" charset="-128"/>
              </a:rPr>
              <a:t>自治会加入</a:t>
            </a:r>
          </a:p>
        </p:txBody>
      </p:sp>
      <p:grpSp>
        <p:nvGrpSpPr>
          <p:cNvPr id="12" name="グループ化 11"/>
          <p:cNvGrpSpPr/>
          <p:nvPr/>
        </p:nvGrpSpPr>
        <p:grpSpPr>
          <a:xfrm>
            <a:off x="3072046" y="473586"/>
            <a:ext cx="698654" cy="757360"/>
            <a:chOff x="1884203" y="115185"/>
            <a:chExt cx="733425" cy="795052"/>
          </a:xfrm>
        </p:grpSpPr>
        <p:sp>
          <p:nvSpPr>
            <p:cNvPr id="43" name="楕円 42"/>
            <p:cNvSpPr/>
            <p:nvPr/>
          </p:nvSpPr>
          <p:spPr>
            <a:xfrm>
              <a:off x="1884203" y="115185"/>
              <a:ext cx="733425" cy="733425"/>
            </a:xfrm>
            <a:prstGeom prst="ellipse">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44" name="テキスト ボックス 43"/>
            <p:cNvSpPr txBox="1"/>
            <p:nvPr/>
          </p:nvSpPr>
          <p:spPr>
            <a:xfrm>
              <a:off x="1893990" y="140796"/>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ア</a:t>
              </a:r>
            </a:p>
          </p:txBody>
        </p:sp>
      </p:grpSp>
      <p:grpSp>
        <p:nvGrpSpPr>
          <p:cNvPr id="19" name="グループ化 18"/>
          <p:cNvGrpSpPr/>
          <p:nvPr/>
        </p:nvGrpSpPr>
        <p:grpSpPr>
          <a:xfrm>
            <a:off x="5773389" y="367577"/>
            <a:ext cx="698654" cy="753546"/>
            <a:chOff x="4984943" y="60299"/>
            <a:chExt cx="733425" cy="791049"/>
          </a:xfrm>
        </p:grpSpPr>
        <p:sp>
          <p:nvSpPr>
            <p:cNvPr id="49" name="楕円 48"/>
            <p:cNvSpPr/>
            <p:nvPr/>
          </p:nvSpPr>
          <p:spPr>
            <a:xfrm>
              <a:off x="4984943" y="60299"/>
              <a:ext cx="733425" cy="733425"/>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0" name="テキスト ボックス 49"/>
            <p:cNvSpPr txBox="1"/>
            <p:nvPr/>
          </p:nvSpPr>
          <p:spPr>
            <a:xfrm>
              <a:off x="5006857" y="81907"/>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レ</a:t>
              </a:r>
            </a:p>
          </p:txBody>
        </p:sp>
      </p:grpSp>
      <p:grpSp>
        <p:nvGrpSpPr>
          <p:cNvPr id="13" name="グループ化 12"/>
          <p:cNvGrpSpPr/>
          <p:nvPr/>
        </p:nvGrpSpPr>
        <p:grpSpPr>
          <a:xfrm>
            <a:off x="3956720" y="363015"/>
            <a:ext cx="698654" cy="762470"/>
            <a:chOff x="2734446" y="276151"/>
            <a:chExt cx="733425" cy="800417"/>
          </a:xfrm>
        </p:grpSpPr>
        <p:sp>
          <p:nvSpPr>
            <p:cNvPr id="45" name="楕円 44"/>
            <p:cNvSpPr/>
            <p:nvPr/>
          </p:nvSpPr>
          <p:spPr>
            <a:xfrm>
              <a:off x="2734446" y="276151"/>
              <a:ext cx="733425" cy="733425"/>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53" name="テキスト ボックス 52"/>
            <p:cNvSpPr txBox="1"/>
            <p:nvPr/>
          </p:nvSpPr>
          <p:spPr>
            <a:xfrm>
              <a:off x="2750618" y="307127"/>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レ</a:t>
              </a:r>
            </a:p>
          </p:txBody>
        </p:sp>
      </p:grpSp>
      <p:grpSp>
        <p:nvGrpSpPr>
          <p:cNvPr id="16" name="グループ化 15"/>
          <p:cNvGrpSpPr/>
          <p:nvPr/>
        </p:nvGrpSpPr>
        <p:grpSpPr>
          <a:xfrm>
            <a:off x="4892339" y="485448"/>
            <a:ext cx="698654" cy="741561"/>
            <a:chOff x="3932872" y="152164"/>
            <a:chExt cx="733425" cy="778468"/>
          </a:xfrm>
        </p:grpSpPr>
        <p:sp>
          <p:nvSpPr>
            <p:cNvPr id="47" name="楕円 46"/>
            <p:cNvSpPr/>
            <p:nvPr/>
          </p:nvSpPr>
          <p:spPr>
            <a:xfrm>
              <a:off x="3932872" y="152164"/>
              <a:ext cx="733425" cy="733425"/>
            </a:xfrm>
            <a:prstGeom prst="ellipse">
              <a:avLst/>
            </a:prstGeom>
            <a:solidFill>
              <a:srgbClr val="D5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4763" dirty="0">
                <a:solidFill>
                  <a:prstClr val="white"/>
                </a:solidFill>
                <a:latin typeface="Calibri" panose="020F0502020204030204"/>
                <a:ea typeface="游ゴシック" panose="020B0400000000000000" pitchFamily="50" charset="-128"/>
              </a:endParaRPr>
            </a:p>
          </p:txBody>
        </p:sp>
        <p:sp>
          <p:nvSpPr>
            <p:cNvPr id="54" name="テキスト ボックス 53"/>
            <p:cNvSpPr txBox="1"/>
            <p:nvPr/>
          </p:nvSpPr>
          <p:spPr>
            <a:xfrm>
              <a:off x="3932872" y="161191"/>
              <a:ext cx="502920" cy="769441"/>
            </a:xfrm>
            <a:prstGeom prst="rect">
              <a:avLst/>
            </a:prstGeom>
            <a:noFill/>
          </p:spPr>
          <p:txBody>
            <a:bodyPr wrap="square" rtlCol="0">
              <a:spAutoFit/>
            </a:bodyPr>
            <a:lstStyle/>
            <a:p>
              <a:pPr defTabSz="442158"/>
              <a:r>
                <a:rPr kumimoji="1" lang="ja-JP" altLang="en-US" sz="4191" dirty="0">
                  <a:solidFill>
                    <a:srgbClr val="003366"/>
                  </a:solidFill>
                  <a:latin typeface="UD デジタル 教科書体 N-B" panose="02020700000000000000" pitchFamily="17" charset="-128"/>
                  <a:ea typeface="UD デジタル 教科書体 N-B" panose="02020700000000000000" pitchFamily="17" charset="-128"/>
                </a:rPr>
                <a:t>コ</a:t>
              </a:r>
            </a:p>
          </p:txBody>
        </p:sp>
      </p:gr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13" y="1002140"/>
            <a:ext cx="3322979" cy="3155636"/>
          </a:xfrm>
          <a:prstGeom prst="rect">
            <a:avLst/>
          </a:prstGeom>
        </p:spPr>
      </p:pic>
      <p:sp>
        <p:nvSpPr>
          <p:cNvPr id="4" name="テキスト ボックス 3"/>
          <p:cNvSpPr txBox="1"/>
          <p:nvPr/>
        </p:nvSpPr>
        <p:spPr>
          <a:xfrm>
            <a:off x="421103" y="2726595"/>
            <a:ext cx="2814923" cy="1055467"/>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当番がまわってくると、忙しくなったり気苦労することもあるでしょう。</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だから当番には期限を設けて、同じ人ばかりに負担がかたよらないようにしています。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あなたがお役目から離れている間は、別の誰かが住みよいまちを守ってくれます。</a:t>
            </a:r>
          </a:p>
        </p:txBody>
      </p:sp>
      <p:grpSp>
        <p:nvGrpSpPr>
          <p:cNvPr id="22" name="グループ化 21"/>
          <p:cNvGrpSpPr/>
          <p:nvPr/>
        </p:nvGrpSpPr>
        <p:grpSpPr>
          <a:xfrm>
            <a:off x="475541" y="2032005"/>
            <a:ext cx="2764898" cy="637678"/>
            <a:chOff x="-3197793" y="1078707"/>
            <a:chExt cx="2971801" cy="703047"/>
          </a:xfrm>
        </p:grpSpPr>
        <p:sp>
          <p:nvSpPr>
            <p:cNvPr id="33" name="角丸四角形 32"/>
            <p:cNvSpPr/>
            <p:nvPr/>
          </p:nvSpPr>
          <p:spPr>
            <a:xfrm>
              <a:off x="-3197793" y="1078707"/>
              <a:ext cx="2971801" cy="70304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5" name="テキスト ボックス 4"/>
            <p:cNvSpPr txBox="1"/>
            <p:nvPr/>
          </p:nvSpPr>
          <p:spPr>
            <a:xfrm>
              <a:off x="-3159957" y="1149886"/>
              <a:ext cx="2823475" cy="614155"/>
            </a:xfrm>
            <a:prstGeom prst="rect">
              <a:avLst/>
            </a:prstGeom>
            <a:noFill/>
          </p:spPr>
          <p:txBody>
            <a:bodyPr wrap="square" rtlCol="0">
              <a:spAutoFit/>
            </a:bodyPr>
            <a:lstStyle/>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当番制だから１人あたりの負担を軽くできるのです</a:t>
              </a:r>
            </a:p>
          </p:txBody>
        </p:sp>
      </p:grpSp>
      <p:sp>
        <p:nvSpPr>
          <p:cNvPr id="36" name="テキスト ボックス 35"/>
          <p:cNvSpPr txBox="1"/>
          <p:nvPr/>
        </p:nvSpPr>
        <p:spPr>
          <a:xfrm>
            <a:off x="481947" y="1633292"/>
            <a:ext cx="2764897" cy="356175"/>
          </a:xfrm>
          <a:prstGeom prst="rect">
            <a:avLst/>
          </a:prstGeom>
          <a:noFill/>
        </p:spPr>
        <p:txBody>
          <a:bodyPr wrap="square" rtlCol="0">
            <a:spAutoFit/>
          </a:bodyPr>
          <a:lstStyle/>
          <a:p>
            <a:pPr algn="ctr" defTabSz="442158"/>
            <a:r>
              <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rPr>
              <a:t>当番をやりたく</a:t>
            </a:r>
            <a:r>
              <a:rPr kumimoji="1" lang="ja-JP" altLang="en-US" sz="1524" dirty="0">
                <a:solidFill>
                  <a:prstClr val="black"/>
                </a:solidFill>
                <a:latin typeface="UD デジタル 教科書体 N-B" panose="02020700000000000000" pitchFamily="17" charset="-128"/>
                <a:ea typeface="UD デジタル 教科書体 N-B" panose="02020700000000000000" pitchFamily="17" charset="-128"/>
              </a:rPr>
              <a:t>ありません</a:t>
            </a:r>
            <a:endParaRPr kumimoji="1" lang="ja-JP" altLang="en-US" sz="1715" dirty="0">
              <a:solidFill>
                <a:prstClr val="black"/>
              </a:solidFill>
              <a:latin typeface="UD デジタル 教科書体 N-B" panose="02020700000000000000" pitchFamily="17" charset="-128"/>
              <a:ea typeface="UD デジタル 教科書体 N-B" panose="02020700000000000000" pitchFamily="17" charset="-128"/>
            </a:endParaRPr>
          </a:p>
        </p:txBody>
      </p:sp>
      <p:cxnSp>
        <p:nvCxnSpPr>
          <p:cNvPr id="42" name="直線コネクタ 41"/>
          <p:cNvCxnSpPr/>
          <p:nvPr/>
        </p:nvCxnSpPr>
        <p:spPr>
          <a:xfrm>
            <a:off x="580795" y="1964251"/>
            <a:ext cx="2568458"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0509" y="1001630"/>
            <a:ext cx="3444249" cy="3146096"/>
          </a:xfrm>
          <a:prstGeom prst="rect">
            <a:avLst/>
          </a:prstGeom>
        </p:spPr>
      </p:pic>
      <p:sp>
        <p:nvSpPr>
          <p:cNvPr id="37" name="テキスト ボックス 36"/>
          <p:cNvSpPr txBox="1"/>
          <p:nvPr/>
        </p:nvSpPr>
        <p:spPr>
          <a:xfrm>
            <a:off x="3383542" y="1675072"/>
            <a:ext cx="3135107" cy="326884"/>
          </a:xfrm>
          <a:prstGeom prst="rect">
            <a:avLst/>
          </a:prstGeom>
          <a:noFill/>
        </p:spPr>
        <p:txBody>
          <a:bodyPr wrap="square" rtlCol="0">
            <a:spAutoFit/>
          </a:bodyPr>
          <a:lstStyle/>
          <a:p>
            <a:pPr algn="ctr" defTabSz="442158"/>
            <a:r>
              <a:rPr kumimoji="1" lang="ja-JP" altLang="en-US" sz="1524" dirty="0">
                <a:solidFill>
                  <a:prstClr val="black"/>
                </a:solidFill>
                <a:latin typeface="UD デジタル 教科書体 N-B" panose="02020700000000000000" pitchFamily="17" charset="-128"/>
                <a:ea typeface="UD デジタル 教科書体 N-B" panose="02020700000000000000" pitchFamily="17" charset="-128"/>
              </a:rPr>
              <a:t>ご近所に干渉されたくありません</a:t>
            </a:r>
          </a:p>
        </p:txBody>
      </p:sp>
      <p:sp>
        <p:nvSpPr>
          <p:cNvPr id="34" name="角丸四角形 33"/>
          <p:cNvSpPr/>
          <p:nvPr/>
        </p:nvSpPr>
        <p:spPr>
          <a:xfrm>
            <a:off x="3500350" y="2031940"/>
            <a:ext cx="2893464" cy="640056"/>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8" name="テキスト ボックス 7"/>
          <p:cNvSpPr txBox="1"/>
          <p:nvPr/>
        </p:nvSpPr>
        <p:spPr>
          <a:xfrm>
            <a:off x="3480254" y="2728175"/>
            <a:ext cx="2978214" cy="1059906"/>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ご家族とはぐれて、避難所で「知らない人」に囲まれている場面を想像してみてください。混乱や不安のさ中では、「知っている人」の存在は大きな安らぎです。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日頃のささやかなご近所づきあいは、いざというときのお守りです。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cxnSp>
        <p:nvCxnSpPr>
          <p:cNvPr id="48" name="直線コネクタ 47"/>
          <p:cNvCxnSpPr>
            <a:cxnSpLocks/>
          </p:cNvCxnSpPr>
          <p:nvPr/>
        </p:nvCxnSpPr>
        <p:spPr>
          <a:xfrm>
            <a:off x="3500351" y="1964251"/>
            <a:ext cx="2865947"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9" name="テキスト ボックス 8"/>
          <p:cNvSpPr txBox="1"/>
          <p:nvPr/>
        </p:nvSpPr>
        <p:spPr>
          <a:xfrm>
            <a:off x="3430084" y="2112731"/>
            <a:ext cx="3010337" cy="557052"/>
          </a:xfrm>
          <a:prstGeom prst="rect">
            <a:avLst/>
          </a:prstGeom>
          <a:noFill/>
        </p:spPr>
        <p:txBody>
          <a:bodyPr wrap="square" rtlCol="0">
            <a:spAutoFit/>
          </a:bodyPr>
          <a:lstStyle/>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いざというとき、お子さんが</a:t>
            </a:r>
            <a:endParaRPr kumimoji="1" lang="en-US" altLang="ja-JP" sz="1524" dirty="0">
              <a:solidFill>
                <a:srgbClr val="003366"/>
              </a:solidFill>
              <a:latin typeface="UD デジタル 教科書体 N-B" panose="02020700000000000000" pitchFamily="17" charset="-128"/>
              <a:ea typeface="UD デジタル 教科書体 N-B" panose="02020700000000000000" pitchFamily="17" charset="-128"/>
            </a:endParaRPr>
          </a:p>
          <a:p>
            <a:pPr algn="ctr" defTabSz="442158"/>
            <a:r>
              <a:rPr kumimoji="1" lang="ja-JP" altLang="en-US" sz="1524" dirty="0">
                <a:solidFill>
                  <a:srgbClr val="003366"/>
                </a:solidFill>
                <a:latin typeface="UD デジタル 教科書体 N-B" panose="02020700000000000000" pitchFamily="17" charset="-128"/>
                <a:ea typeface="UD デジタル 教科書体 N-B" panose="02020700000000000000" pitchFamily="17" charset="-128"/>
              </a:rPr>
              <a:t>近くにいるとは限りません</a:t>
            </a:r>
          </a:p>
        </p:txBody>
      </p:sp>
      <p:sp>
        <p:nvSpPr>
          <p:cNvPr id="51" name="テキスト ボックス 50"/>
          <p:cNvSpPr txBox="1"/>
          <p:nvPr/>
        </p:nvSpPr>
        <p:spPr>
          <a:xfrm>
            <a:off x="3556699" y="8966677"/>
            <a:ext cx="2408851" cy="571711"/>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中井町自治会連合会</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中井町地域防災課　</a:t>
            </a:r>
            <a:r>
              <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rPr>
              <a:t>0465-81-1110</a:t>
            </a: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またはお住いの自治会長まで</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424" y="9057087"/>
            <a:ext cx="514399" cy="514399"/>
          </a:xfrm>
          <a:prstGeom prst="rect">
            <a:avLst/>
          </a:prstGeom>
        </p:spPr>
      </p:pic>
      <p:sp>
        <p:nvSpPr>
          <p:cNvPr id="52" name="正方形/長方形 51"/>
          <p:cNvSpPr/>
          <p:nvPr/>
        </p:nvSpPr>
        <p:spPr>
          <a:xfrm>
            <a:off x="375467" y="5330800"/>
            <a:ext cx="6137503" cy="355266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3" name="テキスト ボックス 2"/>
          <p:cNvSpPr txBox="1"/>
          <p:nvPr/>
        </p:nvSpPr>
        <p:spPr>
          <a:xfrm>
            <a:off x="502036" y="6731010"/>
            <a:ext cx="5247648" cy="297646"/>
          </a:xfrm>
          <a:prstGeom prst="rect">
            <a:avLst/>
          </a:prstGeom>
          <a:noFill/>
        </p:spPr>
        <p:txBody>
          <a:bodyPr wrap="square" rtlCol="0">
            <a:spAutoFit/>
          </a:bodyPr>
          <a:lstStyle/>
          <a:p>
            <a:pPr defTabSz="442158"/>
            <a:r>
              <a:rPr kumimoji="1" lang="ja-JP" altLang="en-US" sz="1334" dirty="0">
                <a:solidFill>
                  <a:srgbClr val="003366"/>
                </a:solidFill>
                <a:latin typeface="UD デジタル 教科書体 N-B" panose="02020700000000000000" pitchFamily="17" charset="-128"/>
                <a:ea typeface="UD デジタル 教科書体 N-B" panose="02020700000000000000" pitchFamily="17" charset="-128"/>
              </a:rPr>
              <a:t>自治会がもたらすメリットは、はかり知れません</a:t>
            </a:r>
          </a:p>
        </p:txBody>
      </p:sp>
      <p:sp>
        <p:nvSpPr>
          <p:cNvPr id="6" name="テキスト ボックス 5"/>
          <p:cNvSpPr txBox="1"/>
          <p:nvPr/>
        </p:nvSpPr>
        <p:spPr>
          <a:xfrm>
            <a:off x="535367" y="6294488"/>
            <a:ext cx="5006016" cy="414857"/>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あなたの住むまちが比較的安全だとしたら、それは偶然ではありません。</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自治会をはじめとした地域団体が、防犯や防災のために大変な努力をしているからです。</a:t>
            </a:r>
          </a:p>
        </p:txBody>
      </p:sp>
      <p:sp>
        <p:nvSpPr>
          <p:cNvPr id="14" name="テキスト ボックス 13"/>
          <p:cNvSpPr txBox="1"/>
          <p:nvPr/>
        </p:nvSpPr>
        <p:spPr>
          <a:xfrm>
            <a:off x="502037" y="5809753"/>
            <a:ext cx="6014489" cy="498415"/>
          </a:xfrm>
          <a:prstGeom prst="rect">
            <a:avLst/>
          </a:prstGeom>
          <a:noFill/>
        </p:spPr>
        <p:txBody>
          <a:bodyPr wrap="square" rtlCol="0">
            <a:spAutoFit/>
          </a:bodyPr>
          <a:lstStyle/>
          <a:p>
            <a:pPr defTabSz="442158"/>
            <a:r>
              <a:rPr kumimoji="1" lang="ja-JP" altLang="en-US" sz="1334" dirty="0">
                <a:solidFill>
                  <a:srgbClr val="003366"/>
                </a:solidFill>
                <a:latin typeface="UD デジタル 教科書体 N-B" panose="02020700000000000000" pitchFamily="17" charset="-128"/>
                <a:ea typeface="UD デジタル 教科書体 N-B" panose="02020700000000000000" pitchFamily="17" charset="-128"/>
              </a:rPr>
              <a:t>自治会に入っていなくてもあなたが困らないのは、あなたの代わりに誰かが頑張っているからです</a:t>
            </a:r>
          </a:p>
        </p:txBody>
      </p:sp>
      <p:sp>
        <p:nvSpPr>
          <p:cNvPr id="15" name="テキスト ボックス 14"/>
          <p:cNvSpPr txBox="1"/>
          <p:nvPr/>
        </p:nvSpPr>
        <p:spPr>
          <a:xfrm>
            <a:off x="545226" y="7002284"/>
            <a:ext cx="5985964" cy="894215"/>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最大のメリットである「信頼」は、住民同士がまちのために力を合わせることから生まれます。信頼と安全と安心を育み、私たちから犯罪や孤立を遠ざけてくれます。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また、「災害時に自治会未加入者を含めた地域住民をどう助けるのか」といった難しい問題も、自治会員の間で話し合われています。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自治会の活動は公共性が高いため、そのメリットは会員以外の人々にも広く及んでいるのです。</a:t>
            </a:r>
          </a:p>
        </p:txBody>
      </p:sp>
      <p:sp>
        <p:nvSpPr>
          <p:cNvPr id="17" name="テキスト ボックス 16"/>
          <p:cNvSpPr txBox="1"/>
          <p:nvPr/>
        </p:nvSpPr>
        <p:spPr>
          <a:xfrm>
            <a:off x="1605299" y="7923728"/>
            <a:ext cx="3737252" cy="385490"/>
          </a:xfrm>
          <a:prstGeom prst="rect">
            <a:avLst/>
          </a:prstGeom>
          <a:noFill/>
        </p:spPr>
        <p:txBody>
          <a:bodyPr wrap="square" rtlCol="0">
            <a:spAutoFit/>
          </a:bodyPr>
          <a:lstStyle/>
          <a:p>
            <a:pPr defTabSz="442158"/>
            <a:r>
              <a:rPr kumimoji="1" lang="ja-JP" altLang="en-US" sz="1905" b="1" dirty="0">
                <a:ln w="3175">
                  <a:solidFill>
                    <a:srgbClr val="003366"/>
                  </a:solidFill>
                </a:ln>
                <a:solidFill>
                  <a:srgbClr val="003366"/>
                </a:solidFill>
                <a:latin typeface="UD デジタル 教科書体 N-B" panose="02020700000000000000" pitchFamily="17" charset="-128"/>
                <a:ea typeface="UD デジタル 教科書体 N-B" panose="02020700000000000000" pitchFamily="17" charset="-128"/>
              </a:rPr>
              <a:t>だから自治会に加入しましょう</a:t>
            </a:r>
          </a:p>
        </p:txBody>
      </p:sp>
      <p:sp>
        <p:nvSpPr>
          <p:cNvPr id="18" name="テキスト ボックス 17"/>
          <p:cNvSpPr txBox="1"/>
          <p:nvPr/>
        </p:nvSpPr>
        <p:spPr>
          <a:xfrm>
            <a:off x="652266" y="8268464"/>
            <a:ext cx="5714031" cy="571711"/>
          </a:xfrm>
          <a:prstGeom prst="rect">
            <a:avLst/>
          </a:prstGeom>
          <a:noFill/>
        </p:spPr>
        <p:txBody>
          <a:bodyPr wrap="square" rtlCol="0">
            <a:spAutoFit/>
          </a:bodyPr>
          <a:lstStyle/>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数十年前と比べて自治会加入率は減っています。住民同士がまちのために力を合わせなければ、</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今ある安全や安心も、いつかは消えていきます。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algn="ct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そうなる前に、自治会に加わって安全なまちづくりに協力してください。</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502038" y="5376380"/>
            <a:ext cx="5678792" cy="444096"/>
          </a:xfrm>
          <a:prstGeom prst="rect">
            <a:avLst/>
          </a:prstGeom>
          <a:noFill/>
        </p:spPr>
        <p:txBody>
          <a:bodyPr wrap="square" rtlCol="0">
            <a:spAutoFit/>
          </a:bodyPr>
          <a:lstStyle/>
          <a:p>
            <a:pPr defTabSz="442158"/>
            <a:r>
              <a:rPr kumimoji="1" lang="ja-JP" altLang="en-US" sz="1143" dirty="0">
                <a:solidFill>
                  <a:prstClr val="black"/>
                </a:solidFill>
                <a:latin typeface="UD デジタル 教科書体 NK-R" panose="02020400000000000000" pitchFamily="18" charset="-128"/>
                <a:ea typeface="UD デジタル 教科書体 NK-R" panose="02020400000000000000" pitchFamily="18" charset="-128"/>
              </a:rPr>
              <a:t>「自治会に入っていなくても特に困ったことはない。めんどうもイヤだしこのままでいいや。」</a:t>
            </a:r>
            <a:endParaRPr kumimoji="1" lang="en-US" altLang="ja-JP" sz="1143"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143" dirty="0">
                <a:solidFill>
                  <a:prstClr val="black"/>
                </a:solidFill>
                <a:latin typeface="UD デジタル 教科書体 NK-R" panose="02020400000000000000" pitchFamily="18" charset="-128"/>
                <a:ea typeface="UD デジタル 教科書体 NK-R" panose="02020400000000000000" pitchFamily="18" charset="-128"/>
              </a:rPr>
              <a:t>そう思ったことはありませんか？でもそれは大きな誤解なのです。</a:t>
            </a:r>
          </a:p>
        </p:txBody>
      </p:sp>
      <p:sp>
        <p:nvSpPr>
          <p:cNvPr id="56" name="正方形/長方形 55"/>
          <p:cNvSpPr/>
          <p:nvPr/>
        </p:nvSpPr>
        <p:spPr>
          <a:xfrm>
            <a:off x="375468" y="4224325"/>
            <a:ext cx="6137503" cy="9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38" name="正方形/長方形 37"/>
          <p:cNvSpPr/>
          <p:nvPr/>
        </p:nvSpPr>
        <p:spPr>
          <a:xfrm>
            <a:off x="432552" y="4279440"/>
            <a:ext cx="5987566" cy="8604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158"/>
            <a:endParaRPr kumimoji="1" lang="ja-JP" altLang="en-US" sz="1715" dirty="0">
              <a:solidFill>
                <a:prstClr val="white"/>
              </a:solidFill>
              <a:latin typeface="Calibri" panose="020F0502020204030204"/>
              <a:ea typeface="游ゴシック" panose="020B0400000000000000" pitchFamily="50" charset="-128"/>
            </a:endParaRPr>
          </a:p>
        </p:txBody>
      </p:sp>
      <p:sp>
        <p:nvSpPr>
          <p:cNvPr id="10" name="テキスト ボックス 9"/>
          <p:cNvSpPr txBox="1"/>
          <p:nvPr/>
        </p:nvSpPr>
        <p:spPr>
          <a:xfrm>
            <a:off x="545227" y="4349196"/>
            <a:ext cx="5804575" cy="732963"/>
          </a:xfrm>
          <a:prstGeom prst="rect">
            <a:avLst/>
          </a:prstGeom>
          <a:noFill/>
        </p:spPr>
        <p:txBody>
          <a:bodyPr wrap="square" rtlCol="0">
            <a:spAutoFit/>
          </a:bodyPr>
          <a:lstStyle/>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「高齢で一人暮らし。生活や健康に不安がある。」そうした人のためにこそ、住みよいまちが必要です。</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「どんなまちにしたいか」を考えるときには、当事者の声が欠かせません。</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a:p>
            <a:pPr defTabSz="442158"/>
            <a:r>
              <a:rPr kumimoji="1" lang="ja-JP" altLang="en-US" sz="1048" dirty="0">
                <a:solidFill>
                  <a:prstClr val="black"/>
                </a:solidFill>
                <a:latin typeface="UD デジタル 教科書体 NK-R" panose="02020400000000000000" pitchFamily="18" charset="-128"/>
                <a:ea typeface="UD デジタル 教科書体 NK-R" panose="02020400000000000000" pitchFamily="18" charset="-128"/>
              </a:rPr>
              <a:t>「一人の方が気楽」という方も大勢います。深いかかわりでなくても構いません。顔見知りになるだけでも十分です。「世の中にはいろんな人がいる」と認め合って、お互いに無理のない関係を築きましょう。</a:t>
            </a:r>
            <a:endParaRPr kumimoji="1" lang="en-US" altLang="ja-JP" sz="1048"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4" name="図 23"/>
          <p:cNvPicPr>
            <a:picLocks noChangeAspect="1"/>
          </p:cNvPicPr>
          <p:nvPr/>
        </p:nvPicPr>
        <p:blipFill>
          <a:blip r:embed="rId6"/>
          <a:stretch>
            <a:fillRect/>
          </a:stretch>
        </p:blipFill>
        <p:spPr>
          <a:xfrm rot="21445893">
            <a:off x="1593623" y="4012053"/>
            <a:ext cx="3643956" cy="264075"/>
          </a:xfrm>
          <a:prstGeom prst="rect">
            <a:avLst/>
          </a:prstGeom>
        </p:spPr>
      </p:pic>
      <p:pic>
        <p:nvPicPr>
          <p:cNvPr id="25" name="図 24"/>
          <p:cNvPicPr>
            <a:picLocks noChangeAspect="1"/>
          </p:cNvPicPr>
          <p:nvPr/>
        </p:nvPicPr>
        <p:blipFill>
          <a:blip r:embed="rId7"/>
          <a:stretch>
            <a:fillRect/>
          </a:stretch>
        </p:blipFill>
        <p:spPr>
          <a:xfrm rot="21409670">
            <a:off x="1658113" y="4030860"/>
            <a:ext cx="3587970" cy="253132"/>
          </a:xfrm>
          <a:prstGeom prst="rect">
            <a:avLst/>
          </a:prstGeom>
        </p:spPr>
      </p:pic>
      <p:sp>
        <p:nvSpPr>
          <p:cNvPr id="11" name="テキスト ボックス 10"/>
          <p:cNvSpPr txBox="1"/>
          <p:nvPr/>
        </p:nvSpPr>
        <p:spPr>
          <a:xfrm>
            <a:off x="1798061" y="3920534"/>
            <a:ext cx="3861652" cy="326884"/>
          </a:xfrm>
          <a:prstGeom prst="rect">
            <a:avLst/>
          </a:prstGeom>
          <a:noFill/>
        </p:spPr>
        <p:txBody>
          <a:bodyPr wrap="square" rtlCol="0">
            <a:spAutoFit/>
          </a:bodyPr>
          <a:lstStyle/>
          <a:p>
            <a:pPr defTabSz="442158"/>
            <a:r>
              <a:rPr kumimoji="1" lang="ja-JP" altLang="en-US" sz="1524" b="1" dirty="0">
                <a:ln w="76200">
                  <a:solidFill>
                    <a:srgbClr val="4472C4">
                      <a:lumMod val="75000"/>
                    </a:srgbClr>
                  </a:solidFill>
                </a:ln>
                <a:solidFill>
                  <a:srgbClr val="FFFF00"/>
                </a:solidFill>
                <a:latin typeface="UD デジタル 教科書体 N-B" panose="02020700000000000000" pitchFamily="17" charset="-128"/>
                <a:ea typeface="UD デジタル 教科書体 N-B" panose="02020700000000000000" pitchFamily="17" charset="-128"/>
              </a:rPr>
              <a:t>あなたの「声」を聞かせてください</a:t>
            </a:r>
          </a:p>
        </p:txBody>
      </p:sp>
      <p:sp>
        <p:nvSpPr>
          <p:cNvPr id="57" name="テキスト ボックス 56"/>
          <p:cNvSpPr txBox="1"/>
          <p:nvPr/>
        </p:nvSpPr>
        <p:spPr>
          <a:xfrm>
            <a:off x="1798061" y="3922959"/>
            <a:ext cx="3861652" cy="326884"/>
          </a:xfrm>
          <a:prstGeom prst="rect">
            <a:avLst/>
          </a:prstGeom>
          <a:noFill/>
        </p:spPr>
        <p:txBody>
          <a:bodyPr wrap="square" rtlCol="0">
            <a:spAutoFit/>
          </a:bodyPr>
          <a:lstStyle/>
          <a:p>
            <a:pPr defTabSz="442158"/>
            <a:r>
              <a:rPr kumimoji="1" lang="ja-JP" altLang="en-US" sz="1524" b="1" dirty="0">
                <a:solidFill>
                  <a:prstClr val="white"/>
                </a:solidFill>
                <a:latin typeface="UD デジタル 教科書体 N-B" panose="02020700000000000000" pitchFamily="17" charset="-128"/>
                <a:ea typeface="UD デジタル 教科書体 N-B" panose="02020700000000000000" pitchFamily="17" charset="-128"/>
              </a:rPr>
              <a:t>あなたの「声」を聞かせてください</a:t>
            </a:r>
          </a:p>
        </p:txBody>
      </p:sp>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204" y="8126335"/>
            <a:ext cx="2275140" cy="2275140"/>
          </a:xfrm>
          <a:prstGeom prst="rect">
            <a:avLst/>
          </a:prstGeom>
        </p:spPr>
      </p:pic>
      <p:sp>
        <p:nvSpPr>
          <p:cNvPr id="28" name="正方形/長方形 27"/>
          <p:cNvSpPr/>
          <p:nvPr/>
        </p:nvSpPr>
        <p:spPr>
          <a:xfrm>
            <a:off x="2726508" y="9089987"/>
            <a:ext cx="876713" cy="283528"/>
          </a:xfrm>
          <a:prstGeom prst="rect">
            <a:avLst/>
          </a:prstGeom>
          <a:solidFill>
            <a:schemeClr val="bg1"/>
          </a:solidFill>
          <a:ln w="9525">
            <a:no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42158"/>
            <a:endParaRPr kumimoji="1" lang="ja-JP" altLang="en-US" sz="1715">
              <a:solidFill>
                <a:prstClr val="white"/>
              </a:solidFill>
              <a:latin typeface="Calibri" panose="020F0502020204030204"/>
              <a:ea typeface="游ゴシック" panose="020B0400000000000000" pitchFamily="50" charset="-128"/>
            </a:endParaRPr>
          </a:p>
        </p:txBody>
      </p:sp>
      <p:sp>
        <p:nvSpPr>
          <p:cNvPr id="29" name="テキスト ボックス 28"/>
          <p:cNvSpPr txBox="1"/>
          <p:nvPr/>
        </p:nvSpPr>
        <p:spPr>
          <a:xfrm>
            <a:off x="2710508" y="9132623"/>
            <a:ext cx="1018379" cy="238976"/>
          </a:xfrm>
          <a:prstGeom prst="rect">
            <a:avLst/>
          </a:prstGeom>
          <a:noFill/>
          <a:ln>
            <a:noFill/>
          </a:ln>
        </p:spPr>
        <p:txBody>
          <a:bodyPr wrap="square" rtlCol="0">
            <a:spAutoFit/>
          </a:bodyPr>
          <a:lstStyle/>
          <a:p>
            <a:pPr defTabSz="442158"/>
            <a:r>
              <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rPr>
              <a:t>お問い合わせ</a:t>
            </a:r>
          </a:p>
        </p:txBody>
      </p:sp>
      <p:sp>
        <p:nvSpPr>
          <p:cNvPr id="23" name="テキスト ボックス 22">
            <a:extLst>
              <a:ext uri="{FF2B5EF4-FFF2-40B4-BE49-F238E27FC236}">
                <a16:creationId xmlns:a16="http://schemas.microsoft.com/office/drawing/2014/main" id="{67462392-B544-A4C8-7617-CE315144856B}"/>
              </a:ext>
            </a:extLst>
          </p:cNvPr>
          <p:cNvSpPr txBox="1"/>
          <p:nvPr/>
        </p:nvSpPr>
        <p:spPr>
          <a:xfrm>
            <a:off x="5800257" y="8869167"/>
            <a:ext cx="1018379" cy="238976"/>
          </a:xfrm>
          <a:prstGeom prst="rect">
            <a:avLst/>
          </a:prstGeom>
          <a:noFill/>
          <a:ln>
            <a:noFill/>
          </a:ln>
        </p:spPr>
        <p:txBody>
          <a:bodyPr wrap="square" rtlCol="0">
            <a:spAutoFit/>
          </a:bodyPr>
          <a:lstStyle/>
          <a:p>
            <a:pPr defTabSz="442158"/>
            <a:r>
              <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rPr>
              <a:t>中井町</a:t>
            </a:r>
            <a:r>
              <a:rPr kumimoji="1" lang="en-US" altLang="ja-JP" sz="953" b="1" dirty="0">
                <a:solidFill>
                  <a:srgbClr val="003366"/>
                </a:solidFill>
                <a:latin typeface="UD デジタル 教科書体 N-B" panose="02020700000000000000" pitchFamily="17" charset="-128"/>
                <a:ea typeface="UD デジタル 教科書体 N-B" panose="02020700000000000000" pitchFamily="17" charset="-128"/>
              </a:rPr>
              <a:t>HP</a:t>
            </a:r>
            <a:endParaRPr kumimoji="1" lang="ja-JP" altLang="en-US" sz="953" b="1" dirty="0">
              <a:solidFill>
                <a:srgbClr val="003366"/>
              </a:solidFill>
              <a:latin typeface="UD デジタル 教科書体 N-B" panose="02020700000000000000" pitchFamily="17" charset="-128"/>
              <a:ea typeface="UD デジタル 教科書体 N-B" panose="02020700000000000000" pitchFamily="17" charset="-128"/>
            </a:endParaRPr>
          </a:p>
        </p:txBody>
      </p:sp>
      <p:pic>
        <p:nvPicPr>
          <p:cNvPr id="30" name="図 29">
            <a:extLst>
              <a:ext uri="{FF2B5EF4-FFF2-40B4-BE49-F238E27FC236}">
                <a16:creationId xmlns:a16="http://schemas.microsoft.com/office/drawing/2014/main" id="{12D6EC91-EF55-D324-658F-E0604090E8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7225" y="8876468"/>
            <a:ext cx="607458" cy="607458"/>
          </a:xfrm>
          <a:prstGeom prst="rect">
            <a:avLst/>
          </a:prstGeom>
        </p:spPr>
      </p:pic>
      <p:sp>
        <p:nvSpPr>
          <p:cNvPr id="26" name="テキスト ボックス 25">
            <a:extLst>
              <a:ext uri="{FF2B5EF4-FFF2-40B4-BE49-F238E27FC236}">
                <a16:creationId xmlns:a16="http://schemas.microsoft.com/office/drawing/2014/main" id="{E2D1E5B3-828F-4ABD-6183-5DC2B5F5F084}"/>
              </a:ext>
            </a:extLst>
          </p:cNvPr>
          <p:cNvSpPr txBox="1"/>
          <p:nvPr/>
        </p:nvSpPr>
        <p:spPr>
          <a:xfrm>
            <a:off x="2974082" y="9687158"/>
            <a:ext cx="693650" cy="369332"/>
          </a:xfrm>
          <a:prstGeom prst="rect">
            <a:avLst/>
          </a:prstGeom>
          <a:noFill/>
        </p:spPr>
        <p:txBody>
          <a:bodyPr wrap="square" rtlCol="0">
            <a:spAutoFit/>
          </a:bodyPr>
          <a:lstStyle/>
          <a:p>
            <a:pPr algn="ctr"/>
            <a:r>
              <a:rPr kumimoji="1" lang="en-US" altLang="ja-JP" dirty="0"/>
              <a:t>21</a:t>
            </a:r>
            <a:endParaRPr kumimoji="1" lang="ja-JP" altLang="en-US" dirty="0"/>
          </a:p>
        </p:txBody>
      </p:sp>
    </p:spTree>
    <p:extLst>
      <p:ext uri="{BB962C8B-B14F-4D97-AF65-F5344CB8AC3E}">
        <p14:creationId xmlns:p14="http://schemas.microsoft.com/office/powerpoint/2010/main" val="159257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62000" y="4221271"/>
            <a:ext cx="5394960" cy="39880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p>
        </p:txBody>
      </p:sp>
      <p:sp>
        <p:nvSpPr>
          <p:cNvPr id="2" name="テキスト ボックス 1"/>
          <p:cNvSpPr txBox="1"/>
          <p:nvPr/>
        </p:nvSpPr>
        <p:spPr>
          <a:xfrm>
            <a:off x="899160" y="4479512"/>
            <a:ext cx="5120640" cy="2739211"/>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自治会加入促進ハンドブック</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中井町自治会連合会</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事務局：中井町地域防災課</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a:t>
            </a:r>
            <a:r>
              <a:rPr kumimoji="1" lang="en-US" altLang="ja-JP" dirty="0">
                <a:latin typeface="UD デジタル 教科書体 NK-B" panose="02020700000000000000" pitchFamily="18" charset="-128"/>
                <a:ea typeface="UD デジタル 教科書体 NK-B" panose="02020700000000000000" pitchFamily="18" charset="-128"/>
              </a:rPr>
              <a:t>259-0197  </a:t>
            </a:r>
            <a:r>
              <a:rPr kumimoji="1" lang="ja-JP" altLang="en-US" dirty="0">
                <a:latin typeface="UD デジタル 教科書体 NK-B" panose="02020700000000000000" pitchFamily="18" charset="-128"/>
                <a:ea typeface="UD デジタル 教科書体 NK-B" panose="02020700000000000000" pitchFamily="18" charset="-128"/>
              </a:rPr>
              <a:t>中井町比奈窪</a:t>
            </a:r>
            <a:r>
              <a:rPr kumimoji="1" lang="en-US" altLang="ja-JP" dirty="0">
                <a:latin typeface="UD デジタル 教科書体 NK-B" panose="02020700000000000000" pitchFamily="18" charset="-128"/>
                <a:ea typeface="UD デジタル 教科書体 NK-B" panose="02020700000000000000" pitchFamily="18" charset="-128"/>
              </a:rPr>
              <a:t>56</a:t>
            </a:r>
          </a:p>
          <a:p>
            <a:r>
              <a:rPr kumimoji="1" lang="en-US" altLang="ja-JP" dirty="0">
                <a:latin typeface="UD デジタル 教科書体 NK-B" panose="02020700000000000000" pitchFamily="18" charset="-128"/>
                <a:ea typeface="UD デジタル 教科書体 NK-B" panose="02020700000000000000" pitchFamily="18" charset="-128"/>
              </a:rPr>
              <a:t>TEL</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0465-81-1110</a:t>
            </a:r>
          </a:p>
          <a:p>
            <a:r>
              <a:rPr kumimoji="1" lang="en-US" altLang="ja-JP" dirty="0">
                <a:latin typeface="UD デジタル 教科書体 NK-B" panose="02020700000000000000" pitchFamily="18" charset="-128"/>
                <a:ea typeface="UD デジタル 教科書体 NK-B" panose="02020700000000000000" pitchFamily="18" charset="-128"/>
              </a:rPr>
              <a:t>FAX</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0465-81-1443</a:t>
            </a:r>
          </a:p>
          <a:p>
            <a:r>
              <a:rPr kumimoji="1" lang="en-US" altLang="ja-JP" dirty="0">
                <a:latin typeface="UD デジタル 教科書体 NK-B" panose="02020700000000000000" pitchFamily="18" charset="-128"/>
                <a:ea typeface="UD デジタル 教科書体 NK-B" panose="02020700000000000000" pitchFamily="18" charset="-128"/>
              </a:rPr>
              <a:t>E-Mail</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chiiki@town.nakai.kanagawa.jp</a:t>
            </a:r>
            <a:r>
              <a:rPr kumimoji="1" lang="ja-JP" altLang="en-US" dirty="0">
                <a:latin typeface="UD デジタル 教科書体 NK-B" panose="02020700000000000000" pitchFamily="18" charset="-128"/>
                <a:ea typeface="UD デジタル 教科書体 NK-B" panose="02020700000000000000" pitchFamily="18" charset="-128"/>
              </a:rPr>
              <a:t>　　　　　　　　</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545" y="7218723"/>
            <a:ext cx="870557" cy="870557"/>
          </a:xfrm>
          <a:prstGeom prst="rect">
            <a:avLst/>
          </a:prstGeom>
        </p:spPr>
      </p:pic>
      <p:sp>
        <p:nvSpPr>
          <p:cNvPr id="6" name="テキスト ボックス 5"/>
          <p:cNvSpPr txBox="1"/>
          <p:nvPr/>
        </p:nvSpPr>
        <p:spPr>
          <a:xfrm>
            <a:off x="899160" y="7225951"/>
            <a:ext cx="3966624" cy="615553"/>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中井町ホームページ　</a:t>
            </a:r>
            <a:r>
              <a:rPr lang="en-US" altLang="ja-JP" sz="1400" b="1" dirty="0">
                <a:latin typeface="UD デジタル 教科書体 NK-B" panose="02020700000000000000" pitchFamily="18" charset="-128"/>
                <a:ea typeface="UD デジタル 教科書体 NK-B" panose="02020700000000000000" pitchFamily="18" charset="-128"/>
              </a:rPr>
              <a:t>https</a:t>
            </a:r>
            <a:r>
              <a:rPr lang="en-US" altLang="ja-JP" sz="1400" dirty="0">
                <a:latin typeface="UD デジタル 教科書体 NK-B" panose="02020700000000000000" pitchFamily="18" charset="-128"/>
                <a:ea typeface="UD デジタル 教科書体 NK-B" panose="02020700000000000000" pitchFamily="18" charset="-128"/>
              </a:rPr>
              <a:t>://www.town.nakai.kanagawa.jp/</a:t>
            </a:r>
            <a:r>
              <a:rPr kumimoji="1" lang="ja-JP" altLang="en-US"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249656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76349" y="3951580"/>
            <a:ext cx="5886448" cy="468350"/>
          </a:xfrm>
        </p:spPr>
        <p:txBody>
          <a:bodyPr>
            <a:normAutofit/>
          </a:bodyPr>
          <a:lstStyle/>
          <a:p>
            <a:pPr algn="l"/>
            <a:r>
              <a:rPr kumimoji="1" lang="ja-JP" altLang="en-US" sz="2000" u="sng" dirty="0">
                <a:solidFill>
                  <a:srgbClr val="0070C0"/>
                </a:solidFill>
                <a:latin typeface="BIZ UDゴシック" panose="020B0400000000000000" pitchFamily="49" charset="-128"/>
                <a:ea typeface="BIZ UDゴシック" panose="020B0400000000000000" pitchFamily="49" charset="-128"/>
              </a:rPr>
              <a:t>いざという時、頼りになるのは「自治会」です！</a:t>
            </a:r>
            <a:endParaRPr kumimoji="1" lang="ja-JP" altLang="en-US" sz="20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941502" y="603736"/>
            <a:ext cx="3156141"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１．自治会の活動目的</a:t>
            </a:r>
          </a:p>
        </p:txBody>
      </p:sp>
      <p:sp>
        <p:nvSpPr>
          <p:cNvPr id="5" name="タイトル 3"/>
          <p:cNvSpPr txBox="1">
            <a:spLocks/>
          </p:cNvSpPr>
          <p:nvPr/>
        </p:nvSpPr>
        <p:spPr>
          <a:xfrm>
            <a:off x="785888" y="1378608"/>
            <a:ext cx="5422985" cy="227973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昔は、自治会のお祭りや行事など、地域のイベントに参加するのが当たり前で、地域の絆を深める機会となっていました。</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しかし、最近では、生活環境が変わり、ライフスタイルが多様化したためか、地域の活動への関心が薄れ、自治会を退会する方や、加入しない方が増え、自治会の加入率は減少してきています。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また、高齢を理由に、「自治会の活動に参加できないから」「役ができないから」と、退会される方も増えています。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自治会の必要性を認識し、なぜ自治会が必要なのか、なぜ自治会に加入してもらいたいのかをしっかり伝え、加入の呼びかけをしましょう。</a:t>
            </a:r>
            <a:endParaRPr lang="ja-JP" altLang="en-US" sz="3300" dirty="0">
              <a:latin typeface="BIZ UD明朝 Medium" panose="02020500000000000000" pitchFamily="17" charset="-128"/>
              <a:ea typeface="BIZ UD明朝 Medium" panose="02020500000000000000" pitchFamily="17" charset="-128"/>
            </a:endParaRPr>
          </a:p>
        </p:txBody>
      </p:sp>
      <p:sp>
        <p:nvSpPr>
          <p:cNvPr id="14" name="角丸四角形 13"/>
          <p:cNvSpPr/>
          <p:nvPr/>
        </p:nvSpPr>
        <p:spPr>
          <a:xfrm>
            <a:off x="2786603" y="4815878"/>
            <a:ext cx="3526516" cy="18088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5" name="楕円 14"/>
          <p:cNvSpPr/>
          <p:nvPr/>
        </p:nvSpPr>
        <p:spPr>
          <a:xfrm>
            <a:off x="1201715" y="4816930"/>
            <a:ext cx="915184" cy="833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自助</a:t>
            </a:r>
          </a:p>
        </p:txBody>
      </p:sp>
      <p:sp>
        <p:nvSpPr>
          <p:cNvPr id="16" name="楕円 15"/>
          <p:cNvSpPr/>
          <p:nvPr/>
        </p:nvSpPr>
        <p:spPr>
          <a:xfrm>
            <a:off x="714767" y="5743790"/>
            <a:ext cx="915024" cy="841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共助</a:t>
            </a:r>
          </a:p>
        </p:txBody>
      </p:sp>
      <p:sp>
        <p:nvSpPr>
          <p:cNvPr id="17" name="楕円 16"/>
          <p:cNvSpPr/>
          <p:nvPr/>
        </p:nvSpPr>
        <p:spPr>
          <a:xfrm>
            <a:off x="1722522" y="5723706"/>
            <a:ext cx="914401" cy="861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公助</a:t>
            </a:r>
          </a:p>
        </p:txBody>
      </p:sp>
      <p:sp>
        <p:nvSpPr>
          <p:cNvPr id="18" name="タイトル 3"/>
          <p:cNvSpPr txBox="1">
            <a:spLocks/>
          </p:cNvSpPr>
          <p:nvPr/>
        </p:nvSpPr>
        <p:spPr>
          <a:xfrm>
            <a:off x="569377" y="6973827"/>
            <a:ext cx="3294193" cy="219522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大規模な災害が起きた時、町や消防などが連携して災害対応に取り組みますが、建物が倒壊したり、道路が寸断されたり、通信ができなくなったり、救助活動や消火活動などの機能は著しく低下してしま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災害対応は、町や消防など「公助」では対応しきれず、自治会など地域で対応する「共助」の部分が大変重要です。</a:t>
            </a:r>
            <a:endParaRPr lang="en-US" altLang="ja-JP" sz="1400" dirty="0">
              <a:latin typeface="BIZ UD明朝 Medium" panose="02020500000000000000" pitchFamily="17" charset="-128"/>
              <a:ea typeface="BIZ UD明朝 Medium" panose="02020500000000000000" pitchFamily="17" charset="-128"/>
            </a:endParaRPr>
          </a:p>
        </p:txBody>
      </p:sp>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70" y="7322276"/>
            <a:ext cx="2198366" cy="1710329"/>
          </a:xfrm>
          <a:prstGeom prst="rect">
            <a:avLst/>
          </a:prstGeom>
        </p:spPr>
      </p:pic>
      <p:sp>
        <p:nvSpPr>
          <p:cNvPr id="21" name="テキスト ボックス 20"/>
          <p:cNvSpPr txBox="1"/>
          <p:nvPr/>
        </p:nvSpPr>
        <p:spPr>
          <a:xfrm>
            <a:off x="2786602" y="5147354"/>
            <a:ext cx="3676196" cy="1477328"/>
          </a:xfrm>
          <a:prstGeom prst="rect">
            <a:avLst/>
          </a:prstGeom>
          <a:noFill/>
        </p:spPr>
        <p:txBody>
          <a:bodyPr wrap="square" rtlCol="0">
            <a:spAutoFit/>
          </a:bodyPr>
          <a:lstStyle/>
          <a:p>
            <a:pPr algn="ctr"/>
            <a:r>
              <a:rPr lang="ja-JP" altLang="en-US" dirty="0">
                <a:latin typeface="BIZ UDゴシック" panose="020B0400000000000000" pitchFamily="49" charset="-128"/>
                <a:ea typeface="BIZ UDゴシック" panose="020B0400000000000000" pitchFamily="49" charset="-128"/>
              </a:rPr>
              <a:t>自分の身は自分で守ろう！</a:t>
            </a:r>
            <a:endParaRPr lang="en-US" altLang="ja-JP" dirty="0">
              <a:latin typeface="BIZ UDゴシック" panose="020B0400000000000000" pitchFamily="49" charset="-128"/>
              <a:ea typeface="BIZ UDゴシック" panose="020B0400000000000000" pitchFamily="49" charset="-128"/>
            </a:endParaRPr>
          </a:p>
          <a:p>
            <a:pPr algn="ct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自助</a:t>
            </a:r>
            <a:r>
              <a:rPr lang="en-US" altLang="ja-JP" dirty="0">
                <a:latin typeface="BIZ UDゴシック" panose="020B0400000000000000" pitchFamily="49" charset="-128"/>
                <a:ea typeface="BIZ UDゴシック" panose="020B0400000000000000" pitchFamily="49" charset="-128"/>
              </a:rPr>
              <a:t>】</a:t>
            </a:r>
          </a:p>
          <a:p>
            <a:pPr algn="ctr"/>
            <a:r>
              <a:rPr kumimoji="1" lang="ja-JP" altLang="en-US" dirty="0">
                <a:latin typeface="BIZ UDゴシック" panose="020B0400000000000000" pitchFamily="49" charset="-128"/>
                <a:ea typeface="BIZ UDゴシック" panose="020B0400000000000000" pitchFamily="49" charset="-128"/>
              </a:rPr>
              <a:t>近所の人でお互いに助け合おう！</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共助</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p>
          <a:p>
            <a:endParaRPr kumimoji="1" lang="ja-JP" altLang="en-US" dirty="0"/>
          </a:p>
        </p:txBody>
      </p:sp>
      <p:sp>
        <p:nvSpPr>
          <p:cNvPr id="2" name="テキスト ボックス 1"/>
          <p:cNvSpPr txBox="1"/>
          <p:nvPr/>
        </p:nvSpPr>
        <p:spPr>
          <a:xfrm>
            <a:off x="3136520" y="9188554"/>
            <a:ext cx="693650" cy="369332"/>
          </a:xfrm>
          <a:prstGeom prst="rect">
            <a:avLst/>
          </a:prstGeom>
          <a:noFill/>
        </p:spPr>
        <p:txBody>
          <a:bodyPr wrap="square" rtlCol="0">
            <a:spAutoFit/>
          </a:bodyPr>
          <a:lstStyle/>
          <a:p>
            <a:pPr algn="ctr"/>
            <a:r>
              <a:rPr kumimoji="1" lang="en-US" altLang="ja-JP" dirty="0"/>
              <a:t>1</a:t>
            </a:r>
            <a:endParaRPr kumimoji="1" lang="ja-JP" altLang="en-US" dirty="0"/>
          </a:p>
        </p:txBody>
      </p:sp>
    </p:spTree>
    <p:extLst>
      <p:ext uri="{BB962C8B-B14F-4D97-AF65-F5344CB8AC3E}">
        <p14:creationId xmlns:p14="http://schemas.microsoft.com/office/powerpoint/2010/main" val="114093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14768" y="1640909"/>
            <a:ext cx="5886448" cy="914401"/>
          </a:xfrm>
        </p:spPr>
        <p:txBody>
          <a:bodyPr>
            <a:normAutofit fontScale="90000"/>
          </a:bodyPr>
          <a:lstStyle/>
          <a:p>
            <a:pPr algn="l"/>
            <a:r>
              <a:rPr kumimoji="1" lang="ja-JP" altLang="en-US" sz="2200" u="sng" dirty="0">
                <a:solidFill>
                  <a:srgbClr val="0070C0"/>
                </a:solidFill>
                <a:latin typeface="BIZ UDゴシック" panose="020B0400000000000000" pitchFamily="49" charset="-128"/>
                <a:ea typeface="BIZ UDゴシック" panose="020B0400000000000000" pitchFamily="49" charset="-128"/>
              </a:rPr>
              <a:t>自治会は</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r>
              <a:rPr kumimoji="1" lang="ja-JP" altLang="en-US" sz="2200" u="sng" dirty="0">
                <a:solidFill>
                  <a:srgbClr val="0070C0"/>
                </a:solidFill>
                <a:latin typeface="BIZ UDゴシック" panose="020B0400000000000000" pitchFamily="49" charset="-128"/>
                <a:ea typeface="BIZ UDゴシック" panose="020B0400000000000000" pitchFamily="49" charset="-128"/>
              </a:rPr>
              <a:t>「自分のため」と「みんなのため」にあります</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endParaRPr kumimoji="1"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976381" y="546508"/>
            <a:ext cx="3013927"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２．自治会ってなに？</a:t>
            </a:r>
          </a:p>
        </p:txBody>
      </p:sp>
      <p:sp>
        <p:nvSpPr>
          <p:cNvPr id="5" name="タイトル 3"/>
          <p:cNvSpPr txBox="1">
            <a:spLocks/>
          </p:cNvSpPr>
          <p:nvPr/>
        </p:nvSpPr>
        <p:spPr>
          <a:xfrm>
            <a:off x="3464074" y="2346187"/>
            <a:ext cx="2673679" cy="2037338"/>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安全な公園、お祭りの思い出、夜道を照らす防犯灯や安全確認のためのカーブミラー設置の要望など、自治会の活動は暮らしていく上でみんなに関係があります。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自分にとっていい町は、みんなにとってもいい町です。「自分のため」と「みんなのため」が重なるところ、それが自治会です。</a:t>
            </a:r>
            <a:endParaRPr lang="ja-JP" altLang="en-US" sz="3200" dirty="0">
              <a:latin typeface="BIZ UD明朝 Medium" panose="02020500000000000000" pitchFamily="17" charset="-128"/>
              <a:ea typeface="BIZ UD明朝 Medium" panose="02020500000000000000" pitchFamily="17" charset="-128"/>
            </a:endParaRPr>
          </a:p>
        </p:txBody>
      </p:sp>
      <p:sp>
        <p:nvSpPr>
          <p:cNvPr id="3" name="楕円 2"/>
          <p:cNvSpPr/>
          <p:nvPr/>
        </p:nvSpPr>
        <p:spPr>
          <a:xfrm>
            <a:off x="851769" y="2588243"/>
            <a:ext cx="1615857" cy="1420085"/>
          </a:xfrm>
          <a:prstGeom prst="ellipse">
            <a:avLst/>
          </a:prstGeom>
          <a:solidFill>
            <a:srgbClr val="F169EE"/>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659697" y="2588243"/>
            <a:ext cx="1615857" cy="1420085"/>
          </a:xfrm>
          <a:prstGeom prst="ellipse">
            <a:avLst/>
          </a:prstGeom>
          <a:solidFill>
            <a:srgbClr val="FFC000">
              <a:alpha val="50000"/>
            </a:srgbClr>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228810" y="2763607"/>
            <a:ext cx="430887" cy="1420085"/>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自分のため</a:t>
            </a:r>
          </a:p>
        </p:txBody>
      </p:sp>
      <p:sp>
        <p:nvSpPr>
          <p:cNvPr id="10" name="テキスト ボックス 9"/>
          <p:cNvSpPr txBox="1"/>
          <p:nvPr/>
        </p:nvSpPr>
        <p:spPr>
          <a:xfrm>
            <a:off x="2467626" y="2638347"/>
            <a:ext cx="430887" cy="1453018"/>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みんなのため</a:t>
            </a:r>
          </a:p>
        </p:txBody>
      </p:sp>
      <p:sp>
        <p:nvSpPr>
          <p:cNvPr id="11" name="テキスト ボックス 10"/>
          <p:cNvSpPr txBox="1"/>
          <p:nvPr/>
        </p:nvSpPr>
        <p:spPr>
          <a:xfrm>
            <a:off x="1848217" y="2997199"/>
            <a:ext cx="430887" cy="710043"/>
          </a:xfrm>
          <a:prstGeom prst="rect">
            <a:avLst/>
          </a:prstGeom>
          <a:noFill/>
        </p:spPr>
        <p:txBody>
          <a:bodyPr vert="eaVert"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自治会</a:t>
            </a:r>
          </a:p>
        </p:txBody>
      </p:sp>
      <p:sp>
        <p:nvSpPr>
          <p:cNvPr id="12" name="タイトル 3"/>
          <p:cNvSpPr txBox="1">
            <a:spLocks/>
          </p:cNvSpPr>
          <p:nvPr/>
        </p:nvSpPr>
        <p:spPr>
          <a:xfrm>
            <a:off x="714768" y="4467567"/>
            <a:ext cx="5886448" cy="91440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自治会の主な活動</a:t>
            </a:r>
            <a:br>
              <a:rPr lang="en-US" altLang="ja-JP" sz="2200" u="sng" dirty="0">
                <a:solidFill>
                  <a:srgbClr val="0070C0"/>
                </a:solidFill>
                <a:latin typeface="BIZ UDゴシック" panose="020B0400000000000000" pitchFamily="49" charset="-128"/>
                <a:ea typeface="BIZ UDゴシック" panose="020B0400000000000000" pitchFamily="49" charset="-128"/>
              </a:rPr>
            </a:b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3" name="タイトル 3"/>
          <p:cNvSpPr txBox="1">
            <a:spLocks/>
          </p:cNvSpPr>
          <p:nvPr/>
        </p:nvSpPr>
        <p:spPr>
          <a:xfrm>
            <a:off x="679060" y="4822328"/>
            <a:ext cx="4008018" cy="145301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ごみステーションや公園の管理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道路の安全確保（カーブミラーや防犯灯）</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町や学校との連携</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防災訓練</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お祭りなどの親睦行事の開催</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広報物の配布　など</a:t>
            </a:r>
          </a:p>
        </p:txBody>
      </p:sp>
      <p:sp>
        <p:nvSpPr>
          <p:cNvPr id="14" name="タイトル 3"/>
          <p:cNvSpPr txBox="1">
            <a:spLocks/>
          </p:cNvSpPr>
          <p:nvPr/>
        </p:nvSpPr>
        <p:spPr>
          <a:xfrm>
            <a:off x="714768" y="6757801"/>
            <a:ext cx="5886448" cy="51408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町から自治会への支援</a:t>
            </a: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679060" y="7149165"/>
            <a:ext cx="5422985" cy="2037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地域の皆さんが団結して組織的に活動することで、効率的で効果的な活動を行うことができるため、町は自治会に支援しています。自治会は、自治会員から集める自治会費と、町からの補助金などで運営していま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自治会運営助成金　</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生活環境活動助成金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自治会館修繕補助金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広報等配達自治会割負担金</a:t>
            </a:r>
            <a:endParaRPr lang="en-US" altLang="ja-JP" sz="1400" dirty="0">
              <a:latin typeface="BIZ UD明朝 Medium" panose="02020500000000000000" pitchFamily="17" charset="-128"/>
              <a:ea typeface="BIZ UD明朝 Medium" panose="02020500000000000000" pitchFamily="17" charset="-128"/>
            </a:endParaRPr>
          </a:p>
          <a:p>
            <a:pPr algn="l"/>
            <a:endParaRPr lang="ja-JP" altLang="en-US" sz="1400" dirty="0">
              <a:latin typeface="BIZ UDゴシック" panose="020B0400000000000000" pitchFamily="49" charset="-128"/>
              <a:ea typeface="BIZ UDゴシック" panose="020B0400000000000000" pitchFamily="49" charset="-128"/>
            </a:endParaRPr>
          </a:p>
        </p:txBody>
      </p:sp>
      <p:sp>
        <p:nvSpPr>
          <p:cNvPr id="16" name="タイトル 3"/>
          <p:cNvSpPr txBox="1">
            <a:spLocks/>
          </p:cNvSpPr>
          <p:nvPr/>
        </p:nvSpPr>
        <p:spPr>
          <a:xfrm>
            <a:off x="3362290" y="8061721"/>
            <a:ext cx="2739755" cy="135721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防災資機材等購入補助金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自主防災組織活動費補助金</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公園管理委託料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道路報償費</a:t>
            </a:r>
          </a:p>
          <a:p>
            <a:pPr algn="l"/>
            <a:endParaRPr lang="en-US" altLang="ja-JP" sz="1400" dirty="0">
              <a:latin typeface="BIZ UDゴシック" panose="020B0400000000000000" pitchFamily="49" charset="-128"/>
              <a:ea typeface="BIZ UDゴシック" panose="020B0400000000000000" pitchFamily="49" charset="-128"/>
            </a:endParaRPr>
          </a:p>
          <a:p>
            <a:pPr algn="l"/>
            <a:endParaRPr lang="ja-JP" altLang="en-US" sz="1400"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550" y="4899514"/>
            <a:ext cx="2054229" cy="1858287"/>
          </a:xfrm>
          <a:prstGeom prst="rect">
            <a:avLst/>
          </a:prstGeom>
        </p:spPr>
      </p:pic>
      <p:sp>
        <p:nvSpPr>
          <p:cNvPr id="17" name="テキスト ボックス 16"/>
          <p:cNvSpPr txBox="1"/>
          <p:nvPr/>
        </p:nvSpPr>
        <p:spPr>
          <a:xfrm>
            <a:off x="3136520" y="9188554"/>
            <a:ext cx="693650" cy="369332"/>
          </a:xfrm>
          <a:prstGeom prst="rect">
            <a:avLst/>
          </a:prstGeom>
          <a:noFill/>
        </p:spPr>
        <p:txBody>
          <a:bodyPr wrap="square" rtlCol="0">
            <a:spAutoFit/>
          </a:bodyPr>
          <a:lstStyle/>
          <a:p>
            <a:pPr algn="ctr"/>
            <a:r>
              <a:rPr kumimoji="1" lang="en-US" altLang="ja-JP" dirty="0"/>
              <a:t>2</a:t>
            </a:r>
            <a:endParaRPr kumimoji="1" lang="ja-JP" altLang="en-US" dirty="0"/>
          </a:p>
        </p:txBody>
      </p:sp>
    </p:spTree>
    <p:extLst>
      <p:ext uri="{BB962C8B-B14F-4D97-AF65-F5344CB8AC3E}">
        <p14:creationId xmlns:p14="http://schemas.microsoft.com/office/powerpoint/2010/main" val="167753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txBox="1">
            <a:spLocks/>
          </p:cNvSpPr>
          <p:nvPr/>
        </p:nvSpPr>
        <p:spPr>
          <a:xfrm>
            <a:off x="579068" y="890751"/>
            <a:ext cx="5886448" cy="914401"/>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自治会に加入して、ご近所とつながりましょう！</a:t>
            </a:r>
            <a:br>
              <a:rPr lang="en-US" altLang="ja-JP" sz="2200" u="sng" dirty="0">
                <a:solidFill>
                  <a:srgbClr val="0070C0"/>
                </a:solidFill>
                <a:latin typeface="BIZ UDゴシック" panose="020B0400000000000000" pitchFamily="49" charset="-128"/>
                <a:ea typeface="BIZ UDゴシック" panose="020B0400000000000000" pitchFamily="49" charset="-128"/>
              </a:rPr>
            </a:b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19" name="タイトル 3"/>
          <p:cNvSpPr txBox="1">
            <a:spLocks/>
          </p:cNvSpPr>
          <p:nvPr/>
        </p:nvSpPr>
        <p:spPr>
          <a:xfrm>
            <a:off x="714766" y="1476812"/>
            <a:ext cx="5422985" cy="173622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自治会は、わたしたちの生活でもっとも身近な組織で、いざという時に一番頼りになる存在です。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日頃から、自治会の交流やイベントを通じて、地域の絆や連帯感を高めましょう。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でも「一人の方が気楽」という方も大勢います。そういう方とは「深いかかわりでなくても構いません。顔見知りになるだけでも十分です。」と、世の中にはいろんな方がいることを認め合い、無理のない範囲でかかわってもらいましょう。</a:t>
            </a:r>
          </a:p>
        </p:txBody>
      </p:sp>
      <p:sp>
        <p:nvSpPr>
          <p:cNvPr id="13" name="タイトル 3"/>
          <p:cNvSpPr txBox="1">
            <a:spLocks/>
          </p:cNvSpPr>
          <p:nvPr/>
        </p:nvSpPr>
        <p:spPr>
          <a:xfrm>
            <a:off x="579068" y="3551852"/>
            <a:ext cx="5886448" cy="60679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200" u="sng" dirty="0">
                <a:solidFill>
                  <a:srgbClr val="0070C0"/>
                </a:solidFill>
                <a:latin typeface="BIZ UDゴシック" panose="020B0400000000000000" pitchFamily="49" charset="-128"/>
                <a:ea typeface="BIZ UDゴシック" panose="020B0400000000000000" pitchFamily="49" charset="-128"/>
              </a:rPr>
              <a:t>高齢だからこそ、地域とつながってください！</a:t>
            </a:r>
            <a:endParaRPr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20" name="タイトル 3"/>
          <p:cNvSpPr txBox="1">
            <a:spLocks/>
          </p:cNvSpPr>
          <p:nvPr/>
        </p:nvSpPr>
        <p:spPr>
          <a:xfrm>
            <a:off x="579068" y="4063598"/>
            <a:ext cx="5558683" cy="3650614"/>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「もう高齢だから、自治会活動に協力できない。」「もう役ができないから、自治会をやめたい。」高齢になり、心身の不調や、先行きに不安を覚える方も増えています。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そういう方こそ、地域とつながりをもつことが大切です。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例えば災害が起きた時、避難するために誰かの助けが必要になることもあります。家族が近くにいるとは限りません。</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身近な人同士の支え合いはいざという時の命綱になります。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高齢になって、若い頃のように重い物を持ったり、体力を使う作業ができなかったとしても、地域の子どもたちにとって、「知っている人」の存在は大きな安らぎとなります。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今までいろんな役をやってきてくれた方は、自分ができないことがはがゆいかもしれません。でもお役目から離れても、別の誰かが住みよい町を守ってくれます。交代することで、一人あたりの負担を軽くできるの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日頃のささやかなご近所づきあいは、「自分のため」でもあり「みんなのため」でもあります。</a:t>
            </a:r>
            <a:endParaRPr lang="en-US" altLang="ja-JP" sz="1400" dirty="0">
              <a:latin typeface="BIZ UD明朝 Medium" panose="02020500000000000000" pitchFamily="17" charset="-128"/>
              <a:ea typeface="BIZ UD明朝 Medium" panose="02020500000000000000" pitchFamily="17"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558" y="7653403"/>
            <a:ext cx="2716452" cy="1565664"/>
          </a:xfrm>
          <a:prstGeom prst="rect">
            <a:avLst/>
          </a:prstGeom>
        </p:spPr>
      </p:pic>
      <p:sp>
        <p:nvSpPr>
          <p:cNvPr id="7" name="テキスト ボックス 6"/>
          <p:cNvSpPr txBox="1"/>
          <p:nvPr/>
        </p:nvSpPr>
        <p:spPr>
          <a:xfrm>
            <a:off x="3136520" y="9188554"/>
            <a:ext cx="693650" cy="369332"/>
          </a:xfrm>
          <a:prstGeom prst="rect">
            <a:avLst/>
          </a:prstGeom>
          <a:noFill/>
        </p:spPr>
        <p:txBody>
          <a:bodyPr wrap="square" rtlCol="0">
            <a:spAutoFit/>
          </a:bodyPr>
          <a:lstStyle/>
          <a:p>
            <a:pPr algn="ctr"/>
            <a:r>
              <a:rPr kumimoji="1" lang="en-US" altLang="ja-JP" dirty="0"/>
              <a:t>3</a:t>
            </a:r>
            <a:endParaRPr kumimoji="1" lang="ja-JP" altLang="en-US" dirty="0"/>
          </a:p>
        </p:txBody>
      </p:sp>
    </p:spTree>
    <p:extLst>
      <p:ext uri="{BB962C8B-B14F-4D97-AF65-F5344CB8AC3E}">
        <p14:creationId xmlns:p14="http://schemas.microsoft.com/office/powerpoint/2010/main" val="227164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14768" y="1640909"/>
            <a:ext cx="5886448" cy="914401"/>
          </a:xfrm>
        </p:spPr>
        <p:txBody>
          <a:bodyPr>
            <a:normAutofit fontScale="90000"/>
          </a:bodyPr>
          <a:lstStyle/>
          <a:p>
            <a:pPr algn="l"/>
            <a:r>
              <a:rPr kumimoji="1" lang="ja-JP" altLang="en-US" sz="2200" u="sng" dirty="0">
                <a:solidFill>
                  <a:srgbClr val="0070C0"/>
                </a:solidFill>
                <a:latin typeface="BIZ UDゴシック" panose="020B0400000000000000" pitchFamily="49" charset="-128"/>
                <a:ea typeface="BIZ UDゴシック" panose="020B0400000000000000" pitchFamily="49" charset="-128"/>
              </a:rPr>
              <a:t>加入を強制するような呼びかけはＮＧ</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r>
              <a:rPr kumimoji="1" lang="ja-JP" altLang="en-US" sz="2200" u="sng" dirty="0">
                <a:solidFill>
                  <a:srgbClr val="0070C0"/>
                </a:solidFill>
                <a:latin typeface="BIZ UDゴシック" panose="020B0400000000000000" pitchFamily="49" charset="-128"/>
                <a:ea typeface="BIZ UDゴシック" panose="020B0400000000000000" pitchFamily="49" charset="-128"/>
              </a:rPr>
              <a:t>丁寧な対応を</a:t>
            </a:r>
            <a:r>
              <a:rPr lang="ja-JP" altLang="en-US" sz="2200" u="sng" dirty="0">
                <a:solidFill>
                  <a:srgbClr val="0070C0"/>
                </a:solidFill>
                <a:latin typeface="BIZ UDゴシック" panose="020B0400000000000000" pitchFamily="49" charset="-128"/>
                <a:ea typeface="BIZ UDゴシック" panose="020B0400000000000000" pitchFamily="49" charset="-128"/>
              </a:rPr>
              <a:t>心がけましょう！</a:t>
            </a:r>
            <a:br>
              <a:rPr kumimoji="1" lang="en-US" altLang="ja-JP" sz="2200" u="sng" dirty="0">
                <a:solidFill>
                  <a:srgbClr val="0070C0"/>
                </a:solidFill>
                <a:latin typeface="BIZ UDゴシック" panose="020B0400000000000000" pitchFamily="49" charset="-128"/>
                <a:ea typeface="BIZ UDゴシック" panose="020B0400000000000000" pitchFamily="49" charset="-128"/>
              </a:rPr>
            </a:br>
            <a:endParaRPr kumimoji="1" lang="ja-JP" altLang="en-US" sz="3200" dirty="0">
              <a:solidFill>
                <a:srgbClr val="0070C0"/>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2116899" y="513567"/>
            <a:ext cx="2442575" cy="681049"/>
          </a:xfrm>
          <a:prstGeom prst="roundRect">
            <a:avLst/>
          </a:prstGeom>
          <a:solidFill>
            <a:srgbClr val="8EB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３．加入の促進</a:t>
            </a:r>
          </a:p>
        </p:txBody>
      </p:sp>
      <p:sp>
        <p:nvSpPr>
          <p:cNvPr id="5" name="タイトル 3"/>
          <p:cNvSpPr txBox="1">
            <a:spLocks/>
          </p:cNvSpPr>
          <p:nvPr/>
        </p:nvSpPr>
        <p:spPr>
          <a:xfrm>
            <a:off x="966005" y="3691175"/>
            <a:ext cx="5034679" cy="452488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latin typeface="BIZ UDゴシック" panose="020B0400000000000000" pitchFamily="49" charset="-128"/>
                <a:ea typeface="BIZ UDゴシック" panose="020B0400000000000000" pitchFamily="49" charset="-128"/>
              </a:rPr>
              <a:t>①　未加入世帯の把握</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住宅地図などを参考に未加入世帯を確認しましょう。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加入世帯は色を塗るなど、一目でわかるようにしておきましょう。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アパートの場合は、オーナーや管理人の協力を得</a:t>
            </a:r>
            <a:r>
              <a:rPr lang="ja-JP" altLang="en-US" sz="1400" dirty="0" err="1">
                <a:latin typeface="BIZ UD明朝 Medium" panose="02020500000000000000" pitchFamily="17" charset="-128"/>
                <a:ea typeface="BIZ UD明朝 Medium" panose="02020500000000000000" pitchFamily="17" charset="-128"/>
              </a:rPr>
              <a:t>ま</a:t>
            </a:r>
            <a:r>
              <a:rPr lang="ja-JP" altLang="en-US" sz="1400" dirty="0">
                <a:latin typeface="BIZ UD明朝 Medium" panose="02020500000000000000" pitchFamily="17" charset="-128"/>
                <a:ea typeface="BIZ UD明朝 Medium" panose="02020500000000000000" pitchFamily="17" charset="-128"/>
              </a:rPr>
              <a:t>　　</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しょう。</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②　役員の共通認識、自治会の役割の再確認</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加入促進の呼びかけの熱意や誠意を育みましょう。自治会活動を把握し、必要性を十分理解した上で、熱い心で伝えられるようにしましょう。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自治会費は？加入のメリットは？など想定される質問に答えられるようにしておきましょう。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③　訪問時の説明資料等の用意</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あいさつ状</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加入促進のパンフレット</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自治会の総会資料（会則・規約、事業計画、予算、役員名簿、会費）</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総会資料は難しい印象を持たれるので、できるだけ</a:t>
            </a:r>
            <a:r>
              <a:rPr lang="ja-JP" altLang="en-US" sz="1400" dirty="0" err="1">
                <a:latin typeface="BIZ UD明朝 Medium" panose="02020500000000000000" pitchFamily="17" charset="-128"/>
                <a:ea typeface="BIZ UD明朝 Medium" panose="02020500000000000000" pitchFamily="17" charset="-128"/>
              </a:rPr>
              <a:t>わか</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ja-JP" altLang="en-US" sz="1400" dirty="0" err="1">
                <a:latin typeface="BIZ UD明朝 Medium" panose="02020500000000000000" pitchFamily="17" charset="-128"/>
                <a:ea typeface="BIZ UD明朝 Medium" panose="02020500000000000000" pitchFamily="17" charset="-128"/>
              </a:rPr>
              <a:t>り</a:t>
            </a:r>
            <a:r>
              <a:rPr lang="ja-JP" altLang="en-US" sz="1400" dirty="0">
                <a:latin typeface="BIZ UD明朝 Medium" panose="02020500000000000000" pitchFamily="17" charset="-128"/>
                <a:ea typeface="BIZ UD明朝 Medium" panose="02020500000000000000" pitchFamily="17" charset="-128"/>
              </a:rPr>
              <a:t>やすい説明を心がけましょう。　</a:t>
            </a:r>
            <a:endParaRPr lang="ja-JP" altLang="en-US" sz="3200" dirty="0">
              <a:latin typeface="BIZ UD明朝 Medium" panose="02020500000000000000" pitchFamily="17" charset="-128"/>
              <a:ea typeface="BIZ UD明朝 Medium" panose="02020500000000000000" pitchFamily="17" charset="-128"/>
            </a:endParaRPr>
          </a:p>
        </p:txBody>
      </p:sp>
      <p:sp>
        <p:nvSpPr>
          <p:cNvPr id="17" name="角丸四角形 16"/>
          <p:cNvSpPr/>
          <p:nvPr/>
        </p:nvSpPr>
        <p:spPr>
          <a:xfrm>
            <a:off x="714767" y="3582445"/>
            <a:ext cx="5422985" cy="49105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タイトル 3"/>
          <p:cNvSpPr txBox="1">
            <a:spLocks/>
          </p:cNvSpPr>
          <p:nvPr/>
        </p:nvSpPr>
        <p:spPr>
          <a:xfrm>
            <a:off x="714768" y="2168558"/>
            <a:ext cx="5422985" cy="99044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自治会の加入は、任意です。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転入時など、町で自治会加入のご案内はしていますが、自治会員の方からの的確な加入呼びかけが効果的です。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加入していただくには、訪問前に入念な準備が大切です。</a:t>
            </a:r>
          </a:p>
        </p:txBody>
      </p:sp>
      <p:sp>
        <p:nvSpPr>
          <p:cNvPr id="2" name="テキスト ボックス 1"/>
          <p:cNvSpPr txBox="1"/>
          <p:nvPr/>
        </p:nvSpPr>
        <p:spPr>
          <a:xfrm>
            <a:off x="2116899" y="3407829"/>
            <a:ext cx="2349977" cy="369332"/>
          </a:xfrm>
          <a:prstGeom prst="rect">
            <a:avLst/>
          </a:prstGeom>
          <a:solidFill>
            <a:schemeClr val="bg1"/>
          </a:solidFill>
          <a:ln>
            <a:solidFill>
              <a:schemeClr val="accent1">
                <a:shade val="50000"/>
              </a:schemeClr>
            </a:solidFill>
          </a:ln>
        </p:spPr>
        <p:txBody>
          <a:bodyPr wrap="square" rtlCol="0">
            <a:spAutoFit/>
          </a:bodyPr>
          <a:lstStyle/>
          <a:p>
            <a:r>
              <a:rPr kumimoji="1" lang="ja-JP" altLang="en-US" b="1" dirty="0">
                <a:solidFill>
                  <a:srgbClr val="0070C0"/>
                </a:solidFill>
                <a:latin typeface="BIZ UDゴシック" panose="020B0400000000000000" pitchFamily="49" charset="-128"/>
                <a:ea typeface="BIZ UDゴシック" panose="020B0400000000000000" pitchFamily="49" charset="-128"/>
              </a:rPr>
              <a:t>（１）訪問前の準備</a:t>
            </a:r>
          </a:p>
        </p:txBody>
      </p:sp>
      <p:sp>
        <p:nvSpPr>
          <p:cNvPr id="9" name="テキスト ボックス 8"/>
          <p:cNvSpPr txBox="1"/>
          <p:nvPr/>
        </p:nvSpPr>
        <p:spPr>
          <a:xfrm>
            <a:off x="3136520" y="9188554"/>
            <a:ext cx="693650" cy="369332"/>
          </a:xfrm>
          <a:prstGeom prst="rect">
            <a:avLst/>
          </a:prstGeom>
          <a:noFill/>
        </p:spPr>
        <p:txBody>
          <a:bodyPr wrap="square" rtlCol="0">
            <a:spAutoFit/>
          </a:bodyPr>
          <a:lstStyle/>
          <a:p>
            <a:pPr algn="ctr"/>
            <a:r>
              <a:rPr kumimoji="1" lang="en-US" altLang="ja-JP" dirty="0"/>
              <a:t>4</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474" y="8090960"/>
            <a:ext cx="1630854" cy="1282260"/>
          </a:xfrm>
          <a:prstGeom prst="rect">
            <a:avLst/>
          </a:prstGeom>
          <a:solidFill>
            <a:schemeClr val="bg1"/>
          </a:solidFill>
        </p:spPr>
      </p:pic>
    </p:spTree>
    <p:extLst>
      <p:ext uri="{BB962C8B-B14F-4D97-AF65-F5344CB8AC3E}">
        <p14:creationId xmlns:p14="http://schemas.microsoft.com/office/powerpoint/2010/main" val="164779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1008734" y="1237755"/>
            <a:ext cx="5034679" cy="3719141"/>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latin typeface="BIZ UDゴシック" panose="020B0400000000000000" pitchFamily="49" charset="-128"/>
                <a:ea typeface="BIZ UDゴシック" panose="020B0400000000000000" pitchFamily="49" charset="-128"/>
              </a:rPr>
              <a:t>①　人数</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２～３人。なるべく複数で伺いましょう。男性だけでなく、女性も一緒に、年代に幅を持たせるとよりよいです。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②　時期</a:t>
            </a:r>
            <a:endParaRPr lang="en-US" altLang="ja-JP" sz="1600" b="1"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新規の転入者：居住開始後、あまり間を置かずに訪問するのが効果的です。</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既居住者：年度初めやイベントなどの開催に合わせて訪問するとよいでしょう。</a:t>
            </a:r>
            <a:endParaRPr lang="en-US" altLang="ja-JP" sz="1400" dirty="0">
              <a:latin typeface="BIZ UD明朝 Medium" panose="02020500000000000000" pitchFamily="17" charset="-128"/>
              <a:ea typeface="BIZ UD明朝 Medium" panose="02020500000000000000" pitchFamily="17" charset="-128"/>
            </a:endParaRPr>
          </a:p>
          <a:p>
            <a:pPr marL="285750" indent="-285750" algn="l">
              <a:buFont typeface="Wingdings" panose="05000000000000000000" pitchFamily="2" charset="2"/>
              <a:buChar char="l"/>
            </a:pPr>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③　時間帯</a:t>
            </a:r>
            <a:endParaRPr lang="en-US" altLang="ja-JP" sz="14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相手の応対可能な時間帯に伺いましょう。早朝や夜はなるべく避けましょう。</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ゴシック" panose="020B0400000000000000" pitchFamily="49" charset="-128"/>
              <a:ea typeface="BIZ UDゴシック" panose="020B0400000000000000" pitchFamily="49" charset="-128"/>
            </a:endParaRPr>
          </a:p>
          <a:p>
            <a:pPr algn="l"/>
            <a:r>
              <a:rPr lang="ja-JP" altLang="en-US" sz="1600" b="1" dirty="0">
                <a:latin typeface="BIZ UDゴシック" panose="020B0400000000000000" pitchFamily="49" charset="-128"/>
                <a:ea typeface="BIZ UDゴシック" panose="020B0400000000000000" pitchFamily="49" charset="-128"/>
              </a:rPr>
              <a:t>④　携行品</a:t>
            </a:r>
            <a:endParaRPr lang="en-US" altLang="ja-JP" sz="14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新規転入者：あいさつ状、加入促進のパンフレット、総会資料、イベント案内などの資料</a:t>
            </a:r>
            <a:r>
              <a:rPr lang="ja-JP" altLang="en-US" sz="1400" dirty="0">
                <a:latin typeface="BIZ UDゴシック" panose="020B0400000000000000" pitchFamily="49" charset="-128"/>
                <a:ea typeface="BIZ UDゴシック" panose="020B0400000000000000" pitchFamily="49" charset="-128"/>
              </a:rPr>
              <a:t>　</a:t>
            </a:r>
            <a:endParaRPr lang="en-US" altLang="ja-JP" sz="3200" dirty="0">
              <a:latin typeface="BIZ UDゴシック" panose="020B0400000000000000" pitchFamily="49" charset="-128"/>
              <a:ea typeface="BIZ UDゴシック" panose="020B0400000000000000" pitchFamily="49" charset="-128"/>
            </a:endParaRPr>
          </a:p>
          <a:p>
            <a:pPr marL="285750" indent="-285750" algn="l">
              <a:buFont typeface="Wingdings" panose="05000000000000000000" pitchFamily="2" charset="2"/>
              <a:buChar char="l"/>
            </a:pPr>
            <a:r>
              <a:rPr lang="ja-JP" altLang="en-US" sz="1400" dirty="0">
                <a:latin typeface="BIZ UD明朝 Medium" panose="02020500000000000000" pitchFamily="17" charset="-128"/>
                <a:ea typeface="BIZ UD明朝 Medium" panose="02020500000000000000" pitchFamily="17" charset="-128"/>
              </a:rPr>
              <a:t>既居住者：加入促進のパンフレット、総会資料、イベント案内などの資料</a:t>
            </a:r>
            <a:endParaRPr lang="en-US" altLang="ja-JP" sz="700" dirty="0">
              <a:latin typeface="BIZ UD明朝 Medium" panose="02020500000000000000" pitchFamily="17" charset="-128"/>
              <a:ea typeface="BIZ UD明朝 Medium" panose="02020500000000000000" pitchFamily="17" charset="-128"/>
            </a:endParaRPr>
          </a:p>
        </p:txBody>
      </p:sp>
      <p:sp>
        <p:nvSpPr>
          <p:cNvPr id="17" name="角丸四角形 16"/>
          <p:cNvSpPr/>
          <p:nvPr/>
        </p:nvSpPr>
        <p:spPr>
          <a:xfrm>
            <a:off x="726900" y="900215"/>
            <a:ext cx="5422985" cy="69705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 name="テキスト ボックス 1"/>
          <p:cNvSpPr txBox="1"/>
          <p:nvPr/>
        </p:nvSpPr>
        <p:spPr>
          <a:xfrm>
            <a:off x="2290728" y="715551"/>
            <a:ext cx="2295328" cy="369332"/>
          </a:xfrm>
          <a:prstGeom prst="rect">
            <a:avLst/>
          </a:prstGeom>
          <a:solidFill>
            <a:schemeClr val="bg1"/>
          </a:solidFill>
          <a:ln>
            <a:solidFill>
              <a:schemeClr val="accent1">
                <a:shade val="50000"/>
              </a:schemeClr>
            </a:solidFill>
          </a:ln>
        </p:spPr>
        <p:txBody>
          <a:bodyPr wrap="square" rtlCol="0">
            <a:spAutoFit/>
          </a:bodyPr>
          <a:lstStyle/>
          <a:p>
            <a:r>
              <a:rPr kumimoji="1" lang="ja-JP" altLang="en-US" b="1" dirty="0">
                <a:solidFill>
                  <a:srgbClr val="0070C0"/>
                </a:solidFill>
                <a:latin typeface="BIZ UDゴシック" panose="020B0400000000000000" pitchFamily="49" charset="-128"/>
                <a:ea typeface="BIZ UDゴシック" panose="020B0400000000000000" pitchFamily="49" charset="-128"/>
              </a:rPr>
              <a:t>（２）訪問するとき</a:t>
            </a:r>
          </a:p>
        </p:txBody>
      </p:sp>
      <p:sp>
        <p:nvSpPr>
          <p:cNvPr id="6" name="正方形/長方形 5"/>
          <p:cNvSpPr/>
          <p:nvPr/>
        </p:nvSpPr>
        <p:spPr>
          <a:xfrm>
            <a:off x="1158655" y="5294436"/>
            <a:ext cx="4559474" cy="20240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600" dirty="0">
                <a:solidFill>
                  <a:schemeClr val="tx1"/>
                </a:solidFill>
                <a:latin typeface="BIZ UDゴシック" panose="020B0400000000000000" pitchFamily="49" charset="-128"/>
                <a:ea typeface="BIZ UDゴシック" panose="020B0400000000000000" pitchFamily="49" charset="-128"/>
              </a:rPr>
              <a:t>初回の訪問時は、５分程度、あいさつと簡単な説明にとどめましょう。</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600" dirty="0">
                <a:solidFill>
                  <a:schemeClr val="tx1"/>
                </a:solidFill>
                <a:latin typeface="BIZ UDゴシック" panose="020B0400000000000000" pitchFamily="49" charset="-128"/>
                <a:ea typeface="BIZ UDゴシック" panose="020B0400000000000000" pitchFamily="49" charset="-128"/>
              </a:rPr>
              <a:t>２回目の訪問は、一週間くらい間隔をあけてから。初回の訪問で加入を拒否された場合にも、役員を代えるなどの工夫をして訪問しましょう。</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584" y="7561752"/>
            <a:ext cx="1563829" cy="1626802"/>
          </a:xfrm>
          <a:prstGeom prst="rect">
            <a:avLst/>
          </a:prstGeom>
          <a:solidFill>
            <a:schemeClr val="bg1"/>
          </a:solidFill>
        </p:spPr>
      </p:pic>
      <p:sp>
        <p:nvSpPr>
          <p:cNvPr id="7" name="テキスト ボックス 6"/>
          <p:cNvSpPr txBox="1"/>
          <p:nvPr/>
        </p:nvSpPr>
        <p:spPr>
          <a:xfrm>
            <a:off x="3136520" y="9188554"/>
            <a:ext cx="693650" cy="369332"/>
          </a:xfrm>
          <a:prstGeom prst="rect">
            <a:avLst/>
          </a:prstGeom>
          <a:noFill/>
        </p:spPr>
        <p:txBody>
          <a:bodyPr wrap="square" rtlCol="0">
            <a:spAutoFit/>
          </a:bodyPr>
          <a:lstStyle/>
          <a:p>
            <a:pPr algn="ctr"/>
            <a:r>
              <a:rPr kumimoji="1" lang="en-US" altLang="ja-JP" dirty="0"/>
              <a:t>5</a:t>
            </a:r>
            <a:endParaRPr kumimoji="1" lang="ja-JP" altLang="en-US" dirty="0"/>
          </a:p>
        </p:txBody>
      </p:sp>
    </p:spTree>
    <p:extLst>
      <p:ext uri="{BB962C8B-B14F-4D97-AF65-F5344CB8AC3E}">
        <p14:creationId xmlns:p14="http://schemas.microsoft.com/office/powerpoint/2010/main" val="36097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21981" y="3159361"/>
            <a:ext cx="5422985" cy="5822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721981" y="727930"/>
            <a:ext cx="5422985" cy="2246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076961" y="543264"/>
            <a:ext cx="4572000"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（３）アパートなどの居住者への加入促進</a:t>
            </a:r>
          </a:p>
        </p:txBody>
      </p:sp>
      <p:sp>
        <p:nvSpPr>
          <p:cNvPr id="9" name="タイトル 3"/>
          <p:cNvSpPr txBox="1">
            <a:spLocks/>
          </p:cNvSpPr>
          <p:nvPr/>
        </p:nvSpPr>
        <p:spPr>
          <a:xfrm>
            <a:off x="916133" y="1495553"/>
            <a:ext cx="5034679" cy="122454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アパートなどの居住者へは、本人への呼びかけはもちろんですが、オーナーや管理人に居住者の加入のための協力を依頼することも必要です。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活動に参加できなくても、居住者は会費を支払うことで、防災資機材などの購入や、ごみステーションの管理など、自治会の共益費用の一部を負担することになります。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居住者本人にとってはいざという時の備えになり、自治会にとっても財源確保につながります。</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890880" y="3299272"/>
            <a:ext cx="4933678" cy="98117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Ｑ１．学生など短期居住の単身者には、どう勧めたらよいか？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865630" y="4035072"/>
            <a:ext cx="5034679" cy="122454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Ａ１．</a:t>
            </a:r>
            <a:r>
              <a:rPr lang="ja-JP" altLang="en-US" sz="1400" dirty="0">
                <a:latin typeface="BIZ UD明朝 Medium" panose="02020500000000000000" pitchFamily="17" charset="-128"/>
                <a:ea typeface="BIZ UD明朝 Medium" panose="02020500000000000000" pitchFamily="17" charset="-128"/>
              </a:rPr>
              <a:t>短期の加入でも、いつ起こるかわからない災害に備えるため、防災面などで加入のメリットがあります。会費を減額したり、月払いにするなどの特例を設けているところもあります。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会費の特例については、会則（規約）に明記しましょう。</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会則（規約）の変更は総会の議決が必要です。</a:t>
            </a:r>
            <a:endParaRPr lang="en-US" altLang="ja-JP" sz="1400" dirty="0">
              <a:latin typeface="BIZ UD明朝 Medium" panose="02020500000000000000" pitchFamily="17" charset="-128"/>
              <a:ea typeface="BIZ UD明朝 Medium" panose="02020500000000000000" pitchFamily="17" charset="-128"/>
            </a:endParaRPr>
          </a:p>
        </p:txBody>
      </p:sp>
      <p:sp>
        <p:nvSpPr>
          <p:cNvPr id="13" name="タイトル 3"/>
          <p:cNvSpPr txBox="1">
            <a:spLocks/>
          </p:cNvSpPr>
          <p:nvPr/>
        </p:nvSpPr>
        <p:spPr>
          <a:xfrm>
            <a:off x="865630" y="5259612"/>
            <a:ext cx="5085182" cy="981175"/>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Ｑ２．アパートのオーナーや管理人には何を協力してもらうのか？</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5" name="タイトル 3"/>
          <p:cNvSpPr txBox="1">
            <a:spLocks/>
          </p:cNvSpPr>
          <p:nvPr/>
        </p:nvSpPr>
        <p:spPr>
          <a:xfrm>
            <a:off x="865630" y="6704849"/>
            <a:ext cx="5034679" cy="217828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Ａ２．</a:t>
            </a:r>
            <a:r>
              <a:rPr lang="ja-JP" altLang="en-US" sz="1400" dirty="0">
                <a:latin typeface="BIZ UD明朝 Medium" panose="02020500000000000000" pitchFamily="17" charset="-128"/>
                <a:ea typeface="BIZ UD明朝 Medium" panose="02020500000000000000" pitchFamily="17" charset="-128"/>
              </a:rPr>
              <a:t>アパートのオーナーや管理人に加入の必要性を理解していただき、協力をお願いしましょう。</a:t>
            </a:r>
            <a:br>
              <a:rPr lang="en-US" altLang="ja-JP" sz="1400" dirty="0">
                <a:latin typeface="BIZ UD明朝 Medium" panose="02020500000000000000" pitchFamily="17" charset="-128"/>
                <a:ea typeface="BIZ UD明朝 Medium" panose="02020500000000000000" pitchFamily="17" charset="-128"/>
              </a:rPr>
            </a:br>
            <a:br>
              <a:rPr lang="en-US" altLang="ja-JP" sz="1400" dirty="0">
                <a:latin typeface="BIZ UD明朝 Medium" panose="02020500000000000000" pitchFamily="17" charset="-128"/>
                <a:ea typeface="BIZ UD明朝 Medium" panose="02020500000000000000" pitchFamily="17" charset="-128"/>
              </a:rPr>
            </a:br>
            <a:r>
              <a:rPr lang="ja-JP" altLang="en-US" sz="1400" dirty="0">
                <a:latin typeface="BIZ UD明朝 Medium" panose="02020500000000000000" pitchFamily="17" charset="-128"/>
                <a:ea typeface="BIZ UD明朝 Medium" panose="02020500000000000000" pitchFamily="17" charset="-128"/>
              </a:rPr>
              <a:t>（１）オーナーや管理人自身の加入</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アパートが地域にあることから、オーナーや管理人自身に賛助会員として加入を依頼する方法があります。会費は居住者数に応じた金額としたり、年間の定額としているところもあります。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（２）家賃上乗せ方式</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オーナーや管理人に直接交渉し、会費をオーナーや管理人に一括して支払っていただくなど、アパート単位での加入を依頼する方法があります。</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居住者は、入居時に自治会加入していることになるので、あとは活動に参加していただけるように誘いましょう。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136520" y="9188554"/>
            <a:ext cx="693650" cy="369332"/>
          </a:xfrm>
          <a:prstGeom prst="rect">
            <a:avLst/>
          </a:prstGeom>
          <a:noFill/>
        </p:spPr>
        <p:txBody>
          <a:bodyPr wrap="square" rtlCol="0">
            <a:spAutoFit/>
          </a:bodyPr>
          <a:lstStyle/>
          <a:p>
            <a:pPr algn="ctr"/>
            <a:r>
              <a:rPr kumimoji="1" lang="en-US" altLang="ja-JP" dirty="0"/>
              <a:t>6</a:t>
            </a:r>
            <a:endParaRPr kumimoji="1" lang="ja-JP" altLang="en-US" dirty="0"/>
          </a:p>
        </p:txBody>
      </p:sp>
    </p:spTree>
    <p:extLst>
      <p:ext uri="{BB962C8B-B14F-4D97-AF65-F5344CB8AC3E}">
        <p14:creationId xmlns:p14="http://schemas.microsoft.com/office/powerpoint/2010/main" val="115558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4359" y="1931003"/>
            <a:ext cx="5280104" cy="71628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814359" y="727930"/>
            <a:ext cx="5280103" cy="1033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テキスト ボックス 7"/>
          <p:cNvSpPr txBox="1"/>
          <p:nvPr/>
        </p:nvSpPr>
        <p:spPr>
          <a:xfrm>
            <a:off x="1802823" y="543264"/>
            <a:ext cx="3094853" cy="369332"/>
          </a:xfrm>
          <a:prstGeom prst="rect">
            <a:avLst/>
          </a:prstGeom>
          <a:solidFill>
            <a:schemeClr val="bg1"/>
          </a:solidFill>
          <a:ln>
            <a:solidFill>
              <a:schemeClr val="accent1">
                <a:shade val="50000"/>
              </a:schemeClr>
            </a:solidFill>
          </a:ln>
        </p:spPr>
        <p:txBody>
          <a:bodyPr wrap="square" rtlCol="0">
            <a:spAutoFit/>
          </a:bodyPr>
          <a:lstStyle/>
          <a:p>
            <a:pPr algn="ctr"/>
            <a:r>
              <a:rPr kumimoji="1" lang="ja-JP" altLang="en-US" b="1" dirty="0">
                <a:solidFill>
                  <a:srgbClr val="0070C0"/>
                </a:solidFill>
                <a:latin typeface="BIZ UDゴシック" panose="020B0400000000000000" pitchFamily="49" charset="-128"/>
                <a:ea typeface="BIZ UDゴシック" panose="020B0400000000000000" pitchFamily="49" charset="-128"/>
              </a:rPr>
              <a:t>（４）加入呼びかけの実例</a:t>
            </a:r>
          </a:p>
        </p:txBody>
      </p:sp>
      <p:sp>
        <p:nvSpPr>
          <p:cNvPr id="9" name="タイトル 3"/>
          <p:cNvSpPr txBox="1">
            <a:spLocks/>
          </p:cNvSpPr>
          <p:nvPr/>
        </p:nvSpPr>
        <p:spPr>
          <a:xfrm>
            <a:off x="916133" y="1097262"/>
            <a:ext cx="5178329" cy="55617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明朝 Medium" panose="02020500000000000000" pitchFamily="17" charset="-128"/>
                <a:ea typeface="BIZ UD明朝 Medium" panose="02020500000000000000" pitchFamily="17" charset="-128"/>
              </a:rPr>
              <a:t>　加入呼びかけの実例です。</a:t>
            </a:r>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長年住んできた会員と連帯感を持つためにも、子どもたちを主体とした行事を続け、明るい声を響かせましょう。</a:t>
            </a:r>
            <a:endParaRPr lang="en-US" altLang="ja-JP" sz="1400" dirty="0">
              <a:latin typeface="BIZ UD明朝 Medium" panose="02020500000000000000" pitchFamily="17" charset="-128"/>
              <a:ea typeface="BIZ UD明朝 Medium" panose="02020500000000000000" pitchFamily="17" charset="-128"/>
            </a:endParaRPr>
          </a:p>
        </p:txBody>
      </p:sp>
      <p:sp>
        <p:nvSpPr>
          <p:cNvPr id="11" name="タイトル 3"/>
          <p:cNvSpPr txBox="1">
            <a:spLocks/>
          </p:cNvSpPr>
          <p:nvPr/>
        </p:nvSpPr>
        <p:spPr>
          <a:xfrm>
            <a:off x="1160784" y="2032333"/>
            <a:ext cx="4933678" cy="664562"/>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u="sng" dirty="0">
                <a:solidFill>
                  <a:srgbClr val="0070C0"/>
                </a:solidFill>
                <a:latin typeface="BIZ UDゴシック" panose="020B0400000000000000" pitchFamily="49" charset="-128"/>
                <a:ea typeface="BIZ UDゴシック" panose="020B0400000000000000" pitchFamily="49" charset="-128"/>
              </a:rPr>
              <a:t>実例１　新築戸建住宅への加入呼びかけ</a:t>
            </a:r>
            <a:br>
              <a:rPr lang="en-US" altLang="ja-JP" sz="1800" u="sng" dirty="0">
                <a:solidFill>
                  <a:srgbClr val="0070C0"/>
                </a:solidFill>
                <a:latin typeface="BIZ UDゴシック" panose="020B0400000000000000" pitchFamily="49" charset="-128"/>
                <a:ea typeface="BIZ UDゴシック" panose="020B0400000000000000" pitchFamily="49" charset="-128"/>
              </a:rPr>
            </a:br>
            <a:endParaRPr lang="ja-JP" altLang="en-US" sz="2400" dirty="0">
              <a:solidFill>
                <a:srgbClr val="0070C0"/>
              </a:solidFill>
              <a:latin typeface="BIZ UDゴシック" panose="020B0400000000000000" pitchFamily="49" charset="-128"/>
              <a:ea typeface="BIZ UDゴシック" panose="020B0400000000000000" pitchFamily="49" charset="-128"/>
            </a:endParaRPr>
          </a:p>
        </p:txBody>
      </p:sp>
      <p:sp>
        <p:nvSpPr>
          <p:cNvPr id="12" name="タイトル 3"/>
          <p:cNvSpPr txBox="1">
            <a:spLocks/>
          </p:cNvSpPr>
          <p:nvPr/>
        </p:nvSpPr>
        <p:spPr>
          <a:xfrm>
            <a:off x="1160782" y="2495814"/>
            <a:ext cx="4798867" cy="106095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新しく住宅地が造成され、戸建住宅の建設が始まりました。これと並行して、自治会の役員会などで、どのように加入の取組を進めるか話し合いました。</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まず、次の書類を入れた封筒を配布しました。</a:t>
            </a:r>
            <a:endParaRPr lang="en-US" altLang="ja-JP" sz="1400" dirty="0">
              <a:latin typeface="BIZ UD明朝 Medium" panose="02020500000000000000" pitchFamily="17" charset="-128"/>
              <a:ea typeface="BIZ UD明朝 Medium" panose="02020500000000000000" pitchFamily="17" charset="-128"/>
            </a:endParaRPr>
          </a:p>
        </p:txBody>
      </p:sp>
      <p:sp>
        <p:nvSpPr>
          <p:cNvPr id="10" name="正方形/長方形 9"/>
          <p:cNvSpPr/>
          <p:nvPr/>
        </p:nvSpPr>
        <p:spPr>
          <a:xfrm>
            <a:off x="1160785" y="3641353"/>
            <a:ext cx="4614107" cy="17568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自治会の沿革、活動内容、子どもを対象とした行事の案内、自治会の会費・予算決算資料、役員氏名などを記載した資料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会長の名刺を添付した「加入促進のチラシ」</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自治会区域図</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会則（規約）</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自治会事業のパンフレット</a:t>
            </a:r>
          </a:p>
        </p:txBody>
      </p:sp>
      <p:sp>
        <p:nvSpPr>
          <p:cNvPr id="14" name="タイトル 3"/>
          <p:cNvSpPr txBox="1">
            <a:spLocks/>
          </p:cNvSpPr>
          <p:nvPr/>
        </p:nvSpPr>
        <p:spPr>
          <a:xfrm>
            <a:off x="1160783" y="5883419"/>
            <a:ext cx="4798867" cy="50165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latin typeface="BIZ UDゴシック" panose="020B0400000000000000" pitchFamily="49" charset="-128"/>
                <a:ea typeface="BIZ UDゴシック" panose="020B0400000000000000" pitchFamily="49" charset="-128"/>
              </a:rPr>
              <a:t>　</a:t>
            </a:r>
            <a:r>
              <a:rPr lang="ja-JP" altLang="en-US" sz="1400" dirty="0">
                <a:latin typeface="BIZ UD明朝 Medium" panose="02020500000000000000" pitchFamily="17" charset="-128"/>
                <a:ea typeface="BIZ UD明朝 Medium" panose="02020500000000000000" pitchFamily="17" charset="-128"/>
              </a:rPr>
              <a:t>しばらく経ってから、加入申込の連絡がきはじめ、ほとんどの世帯が自主的に加入の申込みをしてくれました。</a:t>
            </a:r>
            <a:endParaRPr lang="en-US" altLang="ja-JP" sz="1400" dirty="0">
              <a:latin typeface="BIZ UD明朝 Medium" panose="02020500000000000000" pitchFamily="17" charset="-128"/>
              <a:ea typeface="BIZ UD明朝 Medium" panose="02020500000000000000" pitchFamily="17" charset="-128"/>
            </a:endParaRPr>
          </a:p>
          <a:p>
            <a:pPr algn="l"/>
            <a:endParaRPr lang="en-US" altLang="ja-JP" sz="1400" dirty="0">
              <a:latin typeface="BIZ UD明朝 Medium" panose="02020500000000000000" pitchFamily="17" charset="-128"/>
              <a:ea typeface="BIZ UD明朝 Medium" panose="02020500000000000000" pitchFamily="17" charset="-128"/>
            </a:endParaRPr>
          </a:p>
          <a:p>
            <a:pPr algn="l"/>
            <a:r>
              <a:rPr lang="ja-JP" altLang="en-US" sz="1400" dirty="0">
                <a:latin typeface="BIZ UD明朝 Medium" panose="02020500000000000000" pitchFamily="17" charset="-128"/>
                <a:ea typeface="BIZ UD明朝 Medium" panose="02020500000000000000" pitchFamily="17" charset="-128"/>
              </a:rPr>
              <a:t>　その理由として考えられることは・・・</a:t>
            </a:r>
            <a:endParaRPr lang="en-US" altLang="ja-JP" sz="1400" dirty="0">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1160785" y="6469664"/>
            <a:ext cx="4614107" cy="24360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加入の勧誘前から資料を配布し、時間がある時にゆっくり読んでもらえたようです。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地域の自治会の方が、毎日登校時の児童を見守り、子どもたちと顔なじみになり、信頼関係が構築されました。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ほとんどの世帯に子どもがいたため、自然に親密感、連帯感が生まれていたようです。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住民の生活スタイルを考慮し、会館での説明会などは開かず、個別に対応する方法で周知をはかっていったのがよかったのかもしれません。</a:t>
            </a:r>
          </a:p>
        </p:txBody>
      </p:sp>
      <p:sp>
        <p:nvSpPr>
          <p:cNvPr id="13" name="テキスト ボックス 12"/>
          <p:cNvSpPr txBox="1"/>
          <p:nvPr/>
        </p:nvSpPr>
        <p:spPr>
          <a:xfrm>
            <a:off x="3136520" y="9188554"/>
            <a:ext cx="693650" cy="369332"/>
          </a:xfrm>
          <a:prstGeom prst="rect">
            <a:avLst/>
          </a:prstGeom>
          <a:noFill/>
        </p:spPr>
        <p:txBody>
          <a:bodyPr wrap="square" rtlCol="0">
            <a:spAutoFit/>
          </a:bodyPr>
          <a:lstStyle/>
          <a:p>
            <a:pPr algn="ctr"/>
            <a:r>
              <a:rPr kumimoji="1" lang="en-US" altLang="ja-JP" dirty="0"/>
              <a:t>7</a:t>
            </a:r>
            <a:endParaRPr kumimoji="1" lang="ja-JP" altLang="en-US" dirty="0"/>
          </a:p>
        </p:txBody>
      </p:sp>
    </p:spTree>
    <p:extLst>
      <p:ext uri="{BB962C8B-B14F-4D97-AF65-F5344CB8AC3E}">
        <p14:creationId xmlns:p14="http://schemas.microsoft.com/office/powerpoint/2010/main" val="3434093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2826</TotalTime>
  <Words>6487</Words>
  <Application>Microsoft Office PowerPoint</Application>
  <PresentationFormat>A4 210 x 297 mm</PresentationFormat>
  <Paragraphs>537</Paragraphs>
  <Slides>24</Slides>
  <Notes>24</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24</vt:i4>
      </vt:variant>
    </vt:vector>
  </HeadingPairs>
  <TitlesOfParts>
    <vt:vector size="40" baseType="lpstr">
      <vt:lpstr>BIZ UDP明朝 Medium</vt:lpstr>
      <vt:lpstr>BIZ UDゴシック</vt:lpstr>
      <vt:lpstr>BIZ UD明朝 Medium</vt:lpstr>
      <vt:lpstr>kawaii手書き文字</vt:lpstr>
      <vt:lpstr>ＭＳ 明朝</vt:lpstr>
      <vt:lpstr>UD デジタル 教科書体 N-B</vt:lpstr>
      <vt:lpstr>UD デジタル 教科書体 NK-B</vt:lpstr>
      <vt:lpstr>UD デジタル 教科書体 NK-R</vt:lpstr>
      <vt:lpstr>游ゴシック</vt:lpstr>
      <vt:lpstr>Arial</vt:lpstr>
      <vt:lpstr>Calibri</vt:lpstr>
      <vt:lpstr>Calibri Light</vt:lpstr>
      <vt:lpstr>Century</vt:lpstr>
      <vt:lpstr>Wingdings</vt:lpstr>
      <vt:lpstr>Office テーマ</vt:lpstr>
      <vt:lpstr>1_Office テーマ</vt:lpstr>
      <vt:lpstr>中井町自治会連合会・中井町</vt:lpstr>
      <vt:lpstr>１．自治会の活動目的・・・・・・・・・・・１ 　　 ２．自治会ってなに？・・・・・・・・・・・２  ３．加入の促進・・・・・・・・・・・・・・４ 　(1)訪問前の準備 ・・・・・・・・・・・・４   (2)訪問するとき ・・・・・・・・・・・・５ 　(3)アパート等の居住者への加入促進 ・・・６ 　(4)加入呼びかけの実例 ・・・・・・・・・７ 　(5)加入促進時のＱ＆Ａ ・・・・・・・・・８  資料 　あいさつ状（新規転入者用）・・・・・・・15 　あいさつ状（未加入者用）・・・・・・・・16 　あいさつ状（入居開始後の集合住宅用）・・17 　自治会に加入しましょう！・・・・・・・・18 　自治会入会申込書・・・・・・・・・・・・19 </vt:lpstr>
      <vt:lpstr>いざという時、頼りになるのは「自治会」です！</vt:lpstr>
      <vt:lpstr>自治会は 「自分のため」と「みんなのため」にあります </vt:lpstr>
      <vt:lpstr>PowerPoint プレゼンテーション</vt:lpstr>
      <vt:lpstr>加入を強制するような呼びかけはＮＧ 丁寧な対応を心がけましょう！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自治会加入促進 ハンドブック</dc:title>
  <dc:creator>伊丹 早奈恵</dc:creator>
  <cp:lastModifiedBy>伊丹 早奈恵</cp:lastModifiedBy>
  <cp:revision>117</cp:revision>
  <cp:lastPrinted>2022-07-05T01:28:37Z</cp:lastPrinted>
  <dcterms:created xsi:type="dcterms:W3CDTF">2022-06-20T01:32:42Z</dcterms:created>
  <dcterms:modified xsi:type="dcterms:W3CDTF">2026-03-03T04:43:29Z</dcterms:modified>
</cp:coreProperties>
</file>