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6"/>
  </p:notesMasterIdLst>
  <p:handoutMasterIdLst>
    <p:handoutMasterId r:id="rId7"/>
  </p:handoutMasterIdLst>
  <p:sldIdLst>
    <p:sldId id="264" r:id="rId2"/>
    <p:sldId id="267" r:id="rId3"/>
    <p:sldId id="266" r:id="rId4"/>
    <p:sldId id="268" r:id="rId5"/>
  </p:sldIdLst>
  <p:sldSz cx="7775575" cy="1090771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CEAF0"/>
    <a:srgbClr val="FBDDE8"/>
    <a:srgbClr val="F9CFDE"/>
    <a:srgbClr val="EB6D9A"/>
    <a:srgbClr val="D7B67A"/>
    <a:srgbClr val="996633"/>
    <a:srgbClr val="FFFFE1"/>
    <a:srgbClr val="FFFFCC"/>
    <a:srgbClr val="6FB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507" autoAdjust="0"/>
  </p:normalViewPr>
  <p:slideViewPr>
    <p:cSldViewPr snapToGrid="0">
      <p:cViewPr varScale="1">
        <p:scale>
          <a:sx n="55" d="100"/>
          <a:sy n="55" d="100"/>
        </p:scale>
        <p:origin x="2414" y="43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50279" cy="496741"/>
          </a:xfrm>
          <a:prstGeom prst="rect">
            <a:avLst/>
          </a:prstGeom>
        </p:spPr>
        <p:txBody>
          <a:bodyPr vert="horz" lIns="86122" tIns="43062" rIns="86122" bIns="43062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450" y="1"/>
            <a:ext cx="2950279" cy="496741"/>
          </a:xfrm>
          <a:prstGeom prst="rect">
            <a:avLst/>
          </a:prstGeom>
        </p:spPr>
        <p:txBody>
          <a:bodyPr vert="horz" lIns="86122" tIns="43062" rIns="86122" bIns="43062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t>2023/2/22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1094"/>
            <a:ext cx="2950279" cy="496740"/>
          </a:xfrm>
          <a:prstGeom prst="rect">
            <a:avLst/>
          </a:prstGeom>
        </p:spPr>
        <p:txBody>
          <a:bodyPr vert="horz" lIns="86122" tIns="43062" rIns="86122" bIns="43062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450" y="9441094"/>
            <a:ext cx="2950279" cy="496740"/>
          </a:xfrm>
          <a:prstGeom prst="rect">
            <a:avLst/>
          </a:prstGeom>
        </p:spPr>
        <p:txBody>
          <a:bodyPr vert="horz" lIns="86122" tIns="43062" rIns="86122" bIns="43062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9786" cy="498692"/>
          </a:xfrm>
          <a:prstGeom prst="rect">
            <a:avLst/>
          </a:prstGeom>
        </p:spPr>
        <p:txBody>
          <a:bodyPr vert="horz" lIns="91515" tIns="45758" rIns="91515" bIns="45758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3"/>
            <a:ext cx="2949786" cy="498692"/>
          </a:xfrm>
          <a:prstGeom prst="rect">
            <a:avLst/>
          </a:prstGeom>
        </p:spPr>
        <p:txBody>
          <a:bodyPr vert="horz" lIns="91515" tIns="45758" rIns="91515" bIns="45758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t>2023/2/22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5" tIns="45758" rIns="91515" bIns="4575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515" tIns="45758" rIns="91515" bIns="457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0650"/>
            <a:ext cx="2949786" cy="498691"/>
          </a:xfrm>
          <a:prstGeom prst="rect">
            <a:avLst/>
          </a:prstGeom>
        </p:spPr>
        <p:txBody>
          <a:bodyPr vert="horz" lIns="91515" tIns="45758" rIns="91515" bIns="45758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0"/>
            <a:ext cx="2949786" cy="498691"/>
          </a:xfrm>
          <a:prstGeom prst="rect">
            <a:avLst/>
          </a:prstGeom>
        </p:spPr>
        <p:txBody>
          <a:bodyPr vert="horz" lIns="91515" tIns="45758" rIns="91515" bIns="45758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06" y="-39977"/>
            <a:ext cx="9028049" cy="11358751"/>
          </a:xfrm>
          <a:prstGeom prst="rect">
            <a:avLst/>
          </a:prstGeom>
          <a:solidFill>
            <a:srgbClr val="D7B67A">
              <a:alpha val="95000"/>
            </a:srgbClr>
          </a:solidFill>
        </p:spPr>
      </p:pic>
      <p:grpSp>
        <p:nvGrpSpPr>
          <p:cNvPr id="27" name="グループ化 26"/>
          <p:cNvGrpSpPr/>
          <p:nvPr/>
        </p:nvGrpSpPr>
        <p:grpSpPr>
          <a:xfrm>
            <a:off x="368046" y="9052437"/>
            <a:ext cx="1070754" cy="340235"/>
            <a:chOff x="462972" y="10177062"/>
            <a:chExt cx="1069850" cy="18897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72" y="10177062"/>
              <a:ext cx="1069850" cy="188976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574704" y="10226540"/>
              <a:ext cx="248240" cy="900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fontAlgn="ctr">
                <a:lnSpc>
                  <a:spcPts val="1500"/>
                </a:lnSpc>
              </a:pPr>
              <a:r>
                <a:rPr lang="ja-JP" altLang="en-US" sz="1100" b="1" dirty="0" smtClean="0">
                  <a:solidFill>
                    <a:srgbClr val="66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れんらくさき</a:t>
              </a:r>
              <a:endParaRPr lang="ja-JP" altLang="en-US" sz="11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424032" y="9462674"/>
            <a:ext cx="35660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ja-JP" altLang="en-US" sz="2000" spc="-9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○○○自治会長　○○○○○</a:t>
            </a:r>
            <a:endParaRPr lang="ja-JP" altLang="en-US" sz="2000" spc="-9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12434" y="9770451"/>
            <a:ext cx="5637132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fontAlgn="ctr">
              <a:lnSpc>
                <a:spcPts val="2400"/>
              </a:lnSpc>
            </a:pP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　   </a:t>
            </a:r>
            <a:r>
              <a:rPr lang="en-US" altLang="ja-JP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0465-</a:t>
            </a: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en-US" altLang="ja-JP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○○○○</a:t>
            </a:r>
            <a:endParaRPr lang="en-US" altLang="ja-JP" sz="2000" spc="-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>
              <a:lnSpc>
                <a:spcPts val="2400"/>
              </a:lnSpc>
            </a:pPr>
            <a:r>
              <a:rPr lang="en-US" altLang="ja-JP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Email</a:t>
            </a: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○○○</a:t>
            </a:r>
            <a:r>
              <a:rPr lang="en-US" altLang="ja-JP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@</a:t>
            </a: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○○○○○</a:t>
            </a:r>
            <a:endParaRPr lang="en-US" altLang="ja-JP" sz="2000" spc="-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>
              <a:lnSpc>
                <a:spcPts val="2400"/>
              </a:lnSpc>
            </a:pPr>
            <a:r>
              <a:rPr lang="ja-JP" altLang="en-US" sz="2000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   　中井町○○○○</a:t>
            </a:r>
            <a:endParaRPr lang="ja-JP" altLang="en-US" sz="2000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3974" y="617108"/>
            <a:ext cx="76976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中井町</a:t>
            </a:r>
            <a:endParaRPr kumimoji="1" lang="en-US" altLang="ja-JP" sz="6000" dirty="0" smtClean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66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○○○自治会</a:t>
            </a:r>
            <a:r>
              <a:rPr kumimoji="1" lang="ja-JP" altLang="en-US" sz="60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endParaRPr kumimoji="1" lang="en-US" altLang="ja-JP" sz="6000" dirty="0" smtClean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60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ご案内</a:t>
            </a:r>
            <a:endParaRPr kumimoji="1" lang="ja-JP" altLang="en-US" sz="6600" dirty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9" name="楕円 78"/>
          <p:cNvSpPr/>
          <p:nvPr/>
        </p:nvSpPr>
        <p:spPr>
          <a:xfrm>
            <a:off x="5877134" y="1737360"/>
            <a:ext cx="1811446" cy="1730546"/>
          </a:xfrm>
          <a:prstGeom prst="ellipse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6" y="9492001"/>
            <a:ext cx="1103479" cy="1031824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3" y="3432639"/>
            <a:ext cx="5897166" cy="5395907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5086626" y="421721"/>
            <a:ext cx="2415119" cy="468000"/>
          </a:xfrm>
          <a:prstGeom prst="roundRect">
            <a:avLst/>
          </a:prstGeom>
          <a:solidFill>
            <a:srgbClr val="D7B67A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278215" y="602534"/>
            <a:ext cx="2184682" cy="1795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lnSpc>
                <a:spcPts val="14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○○○自治会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21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06" y="-39977"/>
            <a:ext cx="9028049" cy="11358751"/>
          </a:xfrm>
          <a:prstGeom prst="rect">
            <a:avLst/>
          </a:prstGeom>
          <a:solidFill>
            <a:srgbClr val="D7B67A">
              <a:alpha val="95000"/>
            </a:srgbClr>
          </a:solidFill>
        </p:spPr>
      </p:pic>
      <p:sp>
        <p:nvSpPr>
          <p:cNvPr id="2" name="テキスト ボックス 1"/>
          <p:cNvSpPr txBox="1"/>
          <p:nvPr/>
        </p:nvSpPr>
        <p:spPr>
          <a:xfrm>
            <a:off x="291537" y="352932"/>
            <a:ext cx="7697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中井町</a:t>
            </a:r>
            <a:endParaRPr kumimoji="1" lang="en-US" altLang="ja-JP" sz="3600" dirty="0" smtClean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48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○○○○自治会</a:t>
            </a:r>
            <a:endParaRPr kumimoji="1" lang="en-US" altLang="ja-JP" sz="4800" dirty="0" smtClean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にようこそ</a:t>
            </a:r>
            <a:endParaRPr kumimoji="1" lang="ja-JP" altLang="en-US" sz="4400" dirty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88619" y="2676386"/>
            <a:ext cx="6958917" cy="5904000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bg1">
                <a:alpha val="38000"/>
              </a:schemeClr>
            </a:solidFill>
          </a:ln>
          <a:effectLst>
            <a:outerShdw blurRad="3302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63172" y="2784168"/>
            <a:ext cx="6609810" cy="5755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この地域には○○自治会があります。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自治会は近くに住んでいる人の集まりです。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みん</a:t>
            </a:r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なで楽しく気持ちよく暮らすために、活動しています。</a:t>
            </a:r>
            <a: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自治会に入って、一緒に住みやすい○○にしていきませんか。</a:t>
            </a:r>
            <a: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○○自治会には自主防災会があります。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地震などの災害が起きた時に助け合うため、防災用品を備蓄し、年に一度避難訓練をしています。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災害時などに活動してくれる消防団</a:t>
            </a:r>
            <a:r>
              <a:rPr lang="ja-JP" altLang="en-US" sz="2200" dirty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負担</a:t>
            </a:r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金は、会費から納めています。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自治会に入るためには会費が必要です。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１年（１か月）○○○円です。</a:t>
            </a:r>
            <a:endParaRPr lang="en-US" altLang="ja-JP" sz="22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endParaRPr lang="en-US" altLang="ja-JP" sz="2200" dirty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2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入会していただける方は、下記または中井町地域防災課までお気軽にご連絡ください。</a:t>
            </a:r>
            <a:endParaRPr lang="en-US" altLang="ja-JP" sz="2200" dirty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9" name="楕円 78"/>
          <p:cNvSpPr/>
          <p:nvPr/>
        </p:nvSpPr>
        <p:spPr>
          <a:xfrm>
            <a:off x="5877134" y="1737360"/>
            <a:ext cx="1811446" cy="1730546"/>
          </a:xfrm>
          <a:prstGeom prst="ellipse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77759" y="9150639"/>
            <a:ext cx="668048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自治会長</a:t>
            </a:r>
            <a:r>
              <a:rPr lang="en-US" altLang="ja-JP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組長）の名前は○○○○です。</a:t>
            </a:r>
            <a:endParaRPr lang="en-US" altLang="ja-JP" sz="24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</a:t>
            </a:r>
            <a:r>
              <a:rPr lang="en-US" altLang="ja-JP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0465-</a:t>
            </a:r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○○</a:t>
            </a:r>
            <a:r>
              <a:rPr lang="en-US" altLang="ja-JP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○○○○</a:t>
            </a:r>
            <a:endParaRPr lang="en-US" altLang="ja-JP" sz="24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メール○○○○＠○○○○○</a:t>
            </a:r>
            <a:endParaRPr lang="en-US" altLang="ja-JP" sz="2400" dirty="0" smtClean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fontAlgn="ctr"/>
            <a:r>
              <a:rPr lang="ja-JP" altLang="en-US" sz="2400" dirty="0" smtClean="0">
                <a:solidFill>
                  <a:srgbClr val="66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連絡は電話、メール、どちらでも構いません。</a:t>
            </a:r>
            <a:endParaRPr lang="en-US" altLang="ja-JP" sz="2400" dirty="0">
              <a:solidFill>
                <a:srgbClr val="66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17" y="469500"/>
            <a:ext cx="1973834" cy="20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06" y="-39977"/>
            <a:ext cx="9028049" cy="11358751"/>
          </a:xfrm>
          <a:prstGeom prst="rect">
            <a:avLst/>
          </a:prstGeom>
          <a:solidFill>
            <a:srgbClr val="D7B67A">
              <a:alpha val="95000"/>
            </a:srgbClr>
          </a:solidFill>
        </p:spPr>
      </p:pic>
      <p:sp>
        <p:nvSpPr>
          <p:cNvPr id="31" name="正方形/長方形 30"/>
          <p:cNvSpPr/>
          <p:nvPr/>
        </p:nvSpPr>
        <p:spPr>
          <a:xfrm>
            <a:off x="206018" y="1684220"/>
            <a:ext cx="7337782" cy="8820000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bg1">
                <a:alpha val="38000"/>
              </a:schemeClr>
            </a:solidFill>
          </a:ln>
          <a:effectLst>
            <a:outerShdw blurRad="3302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楕円 78"/>
          <p:cNvSpPr/>
          <p:nvPr/>
        </p:nvSpPr>
        <p:spPr>
          <a:xfrm>
            <a:off x="5877134" y="1737360"/>
            <a:ext cx="1811446" cy="1730546"/>
          </a:xfrm>
          <a:prstGeom prst="ellipse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15" y="5930101"/>
            <a:ext cx="2261952" cy="317966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51" y="1731533"/>
            <a:ext cx="2749718" cy="2762813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394499" y="9272964"/>
            <a:ext cx="3057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納涼</a:t>
            </a:r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祭やどん</a:t>
            </a:r>
            <a:r>
              <a:rPr lang="ja-JP" altLang="en-US" sz="16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</a:t>
            </a:r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焼きがあります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楽しい行事で、みんな仲良く、住んで楽しいまちにしましょう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42" name="図 10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161" y="4467221"/>
            <a:ext cx="2330024" cy="3253998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4891981" y="8990683"/>
            <a:ext cx="268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町の広報や自治会の回覧板で情報を届けます</a:t>
            </a:r>
            <a:endParaRPr lang="en-US" altLang="ja-JP" sz="16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防犯灯の管理など安全なまちにしています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548751" y="7576792"/>
            <a:ext cx="2743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災害の時はみんなで避難したり、食べ物や飲み物を配ったり、助け合います</a:t>
            </a:r>
            <a:endParaRPr lang="en-US" altLang="ja-JP" sz="16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いざという時のために備えています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43" name="図 10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787" y="1759192"/>
            <a:ext cx="2780512" cy="2780512"/>
          </a:xfrm>
          <a:prstGeom prst="rect">
            <a:avLst/>
          </a:prstGeom>
        </p:spPr>
      </p:pic>
      <p:pic>
        <p:nvPicPr>
          <p:cNvPr id="1044" name="図 10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18" y="6376765"/>
            <a:ext cx="2159352" cy="298607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06018" y="779852"/>
            <a:ext cx="798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自治会のみんなで</a:t>
            </a:r>
            <a:r>
              <a:rPr lang="ja-JP" altLang="en-US" sz="3200" dirty="0" smtClean="0">
                <a:solidFill>
                  <a:srgbClr val="66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していること</a:t>
            </a:r>
            <a:endParaRPr kumimoji="1" lang="en-US" altLang="ja-JP" sz="3200" dirty="0" smtClean="0">
              <a:solidFill>
                <a:srgbClr val="6633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013711" y="4408429"/>
            <a:ext cx="2461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ごみステーションの清掃や管理をして清潔で快適なまちにしています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547057" y="4359138"/>
            <a:ext cx="2479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道路や公園の掃除をして</a:t>
            </a:r>
            <a:endParaRPr lang="en-US" altLang="ja-JP" sz="16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きれいで気持ちがいい</a:t>
            </a:r>
            <a:endParaRPr lang="en-US" altLang="ja-JP" sz="16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まちづくりをしています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40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06" y="-39977"/>
            <a:ext cx="9028049" cy="11358751"/>
          </a:xfrm>
          <a:prstGeom prst="rect">
            <a:avLst/>
          </a:prstGeom>
          <a:solidFill>
            <a:srgbClr val="D7B67A">
              <a:alpha val="95000"/>
            </a:srgbClr>
          </a:solidFill>
        </p:spPr>
      </p:pic>
      <p:sp>
        <p:nvSpPr>
          <p:cNvPr id="79" name="楕円 78"/>
          <p:cNvSpPr/>
          <p:nvPr/>
        </p:nvSpPr>
        <p:spPr>
          <a:xfrm>
            <a:off x="5877134" y="1737360"/>
            <a:ext cx="1811446" cy="1730546"/>
          </a:xfrm>
          <a:prstGeom prst="ellipse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" y="592561"/>
            <a:ext cx="7112521" cy="10058400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5008992" y="435156"/>
            <a:ext cx="2575560" cy="468000"/>
          </a:xfrm>
          <a:prstGeom prst="roundRect">
            <a:avLst/>
          </a:prstGeom>
          <a:solidFill>
            <a:srgbClr val="D7B67A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813750" y="608069"/>
            <a:ext cx="2874830" cy="1795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lnSpc>
                <a:spcPts val="14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申込書は役場へ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81436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ユーザー設定</PresentationFormat>
  <Paragraphs>38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BIZ UDゴシック</vt:lpstr>
      <vt:lpstr>HGP創英角ｺﾞｼｯｸUB</vt:lpstr>
      <vt:lpstr>HGS創英角ｺﾞｼｯｸUB</vt:lpstr>
      <vt:lpstr>ＭＳ Ｐゴシック</vt:lpstr>
      <vt:lpstr>UD デジタル 教科書体 NK-R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2016-12-20T11:55:03Z</dcterms:created>
  <dcterms:modified xsi:type="dcterms:W3CDTF">2023-02-22T00:47:34Z</dcterms:modified>
</cp:coreProperties>
</file>