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4"/>
  </p:notesMasterIdLst>
  <p:sldIdLst>
    <p:sldId id="256" r:id="rId2"/>
    <p:sldId id="257" r:id="rId3"/>
  </p:sldIdLst>
  <p:sldSz cx="6858000" cy="9906000" type="A4"/>
  <p:notesSz cx="6807200" cy="9939338"/>
  <p:defaultText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2739D5F-107C-AD52-D191-556E5D6058A8}" name="山﨑 遥奈" initials="山﨑" userId="S-1-5-21-3134260654-3711205974-4009935299-4121"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FFEBE1"/>
    <a:srgbClr val="FFFF99"/>
    <a:srgbClr val="DDDDFF"/>
    <a:srgbClr val="FFD8C5"/>
    <a:srgbClr val="FF9E6D"/>
    <a:srgbClr val="FFCAAF"/>
    <a:srgbClr val="FFD3BD"/>
    <a:srgbClr val="FFBC9B"/>
    <a:srgbClr val="FF1111"/>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150" d="100"/>
          <a:sy n="150" d="100"/>
        </p:scale>
        <p:origin x="144" y="-63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 Id="rId9"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9575" cy="498475"/>
          </a:xfrm>
          <a:prstGeom prst="rect">
            <a:avLst/>
          </a:prstGeom>
        </p:spPr>
        <p:txBody>
          <a:bodyPr vert="horz" lIns="91432" tIns="45716" rIns="91432" bIns="45716"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1"/>
            <a:ext cx="2949575" cy="498475"/>
          </a:xfrm>
          <a:prstGeom prst="rect">
            <a:avLst/>
          </a:prstGeom>
        </p:spPr>
        <p:txBody>
          <a:bodyPr vert="horz" lIns="91432" tIns="45716" rIns="91432" bIns="45716" rtlCol="0"/>
          <a:lstStyle>
            <a:lvl1pPr algn="r">
              <a:defRPr sz="1200"/>
            </a:lvl1pPr>
          </a:lstStyle>
          <a:p>
            <a:fld id="{0665319B-87FC-432F-913A-12F3E0815223}" type="datetimeFigureOut">
              <a:rPr kumimoji="1" lang="ja-JP" altLang="en-US" smtClean="0"/>
              <a:t>2026/3/16</a:t>
            </a:fld>
            <a:endParaRPr kumimoji="1" lang="ja-JP" altLang="en-US"/>
          </a:p>
        </p:txBody>
      </p:sp>
      <p:sp>
        <p:nvSpPr>
          <p:cNvPr id="4" name="スライド イメージ プレースホルダー 3"/>
          <p:cNvSpPr>
            <a:spLocks noGrp="1" noRot="1" noChangeAspect="1"/>
          </p:cNvSpPr>
          <p:nvPr>
            <p:ph type="sldImg" idx="2"/>
          </p:nvPr>
        </p:nvSpPr>
        <p:spPr>
          <a:xfrm>
            <a:off x="2243138" y="1243013"/>
            <a:ext cx="2320925" cy="3354387"/>
          </a:xfrm>
          <a:prstGeom prst="rect">
            <a:avLst/>
          </a:prstGeom>
          <a:noFill/>
          <a:ln w="12700">
            <a:solidFill>
              <a:prstClr val="black"/>
            </a:solidFill>
          </a:ln>
        </p:spPr>
        <p:txBody>
          <a:bodyPr vert="horz" lIns="91432" tIns="45716" rIns="91432" bIns="45716" rtlCol="0" anchor="ctr"/>
          <a:lstStyle/>
          <a:p>
            <a:endParaRPr lang="ja-JP" altLang="en-US"/>
          </a:p>
        </p:txBody>
      </p:sp>
      <p:sp>
        <p:nvSpPr>
          <p:cNvPr id="5" name="ノート プレースホルダー 4"/>
          <p:cNvSpPr>
            <a:spLocks noGrp="1"/>
          </p:cNvSpPr>
          <p:nvPr>
            <p:ph type="body" sz="quarter" idx="3"/>
          </p:nvPr>
        </p:nvSpPr>
        <p:spPr>
          <a:xfrm>
            <a:off x="681039" y="4783138"/>
            <a:ext cx="5445125" cy="3913187"/>
          </a:xfrm>
          <a:prstGeom prst="rect">
            <a:avLst/>
          </a:prstGeom>
        </p:spPr>
        <p:txBody>
          <a:bodyPr vert="horz" lIns="91432" tIns="45716" rIns="91432" bIns="4571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864"/>
            <a:ext cx="2949575" cy="498475"/>
          </a:xfrm>
          <a:prstGeom prst="rect">
            <a:avLst/>
          </a:prstGeom>
        </p:spPr>
        <p:txBody>
          <a:bodyPr vert="horz" lIns="91432" tIns="45716" rIns="91432" bIns="4571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4"/>
            <a:ext cx="2949575" cy="498475"/>
          </a:xfrm>
          <a:prstGeom prst="rect">
            <a:avLst/>
          </a:prstGeom>
        </p:spPr>
        <p:txBody>
          <a:bodyPr vert="horz" lIns="91432" tIns="45716" rIns="91432" bIns="45716" rtlCol="0" anchor="b"/>
          <a:lstStyle>
            <a:lvl1pPr algn="r">
              <a:defRPr sz="1200"/>
            </a:lvl1pPr>
          </a:lstStyle>
          <a:p>
            <a:fld id="{CC980566-4964-4E2F-98DB-FF982EE6B672}" type="slidenum">
              <a:rPr kumimoji="1" lang="ja-JP" altLang="en-US" smtClean="0"/>
              <a:t>‹#›</a:t>
            </a:fld>
            <a:endParaRPr kumimoji="1" lang="ja-JP" altLang="en-US"/>
          </a:p>
        </p:txBody>
      </p:sp>
    </p:spTree>
    <p:extLst>
      <p:ext uri="{BB962C8B-B14F-4D97-AF65-F5344CB8AC3E}">
        <p14:creationId xmlns:p14="http://schemas.microsoft.com/office/powerpoint/2010/main" val="171957903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D2A43261-5BB8-495A-BA21-88B839A389D4}" type="datetimeFigureOut">
              <a:rPr kumimoji="1" lang="ja-JP" altLang="en-US" smtClean="0"/>
              <a:t>2026/3/16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280F3C8-3F23-42C8-8FD0-49B2B17B9F6D}" type="slidenum">
              <a:rPr kumimoji="1" lang="ja-JP" altLang="en-US" smtClean="0"/>
              <a:t>‹#›</a:t>
            </a:fld>
            <a:endParaRPr kumimoji="1" lang="ja-JP" altLang="en-US"/>
          </a:p>
        </p:txBody>
      </p:sp>
    </p:spTree>
    <p:extLst>
      <p:ext uri="{BB962C8B-B14F-4D97-AF65-F5344CB8AC3E}">
        <p14:creationId xmlns:p14="http://schemas.microsoft.com/office/powerpoint/2010/main" val="19448704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2A43261-5BB8-495A-BA21-88B839A389D4}" type="datetimeFigureOut">
              <a:rPr kumimoji="1" lang="ja-JP" altLang="en-US" smtClean="0"/>
              <a:t>2026/3/16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280F3C8-3F23-42C8-8FD0-49B2B17B9F6D}" type="slidenum">
              <a:rPr kumimoji="1" lang="ja-JP" altLang="en-US" smtClean="0"/>
              <a:t>‹#›</a:t>
            </a:fld>
            <a:endParaRPr kumimoji="1" lang="ja-JP" altLang="en-US"/>
          </a:p>
        </p:txBody>
      </p:sp>
    </p:spTree>
    <p:extLst>
      <p:ext uri="{BB962C8B-B14F-4D97-AF65-F5344CB8AC3E}">
        <p14:creationId xmlns:p14="http://schemas.microsoft.com/office/powerpoint/2010/main" val="15959723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2A43261-5BB8-495A-BA21-88B839A389D4}" type="datetimeFigureOut">
              <a:rPr kumimoji="1" lang="ja-JP" altLang="en-US" smtClean="0"/>
              <a:t>2026/3/16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280F3C8-3F23-42C8-8FD0-49B2B17B9F6D}" type="slidenum">
              <a:rPr kumimoji="1" lang="ja-JP" altLang="en-US" smtClean="0"/>
              <a:t>‹#›</a:t>
            </a:fld>
            <a:endParaRPr kumimoji="1" lang="ja-JP" altLang="en-US"/>
          </a:p>
        </p:txBody>
      </p:sp>
    </p:spTree>
    <p:extLst>
      <p:ext uri="{BB962C8B-B14F-4D97-AF65-F5344CB8AC3E}">
        <p14:creationId xmlns:p14="http://schemas.microsoft.com/office/powerpoint/2010/main" val="3425040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2A43261-5BB8-495A-BA21-88B839A389D4}" type="datetimeFigureOut">
              <a:rPr kumimoji="1" lang="ja-JP" altLang="en-US" smtClean="0"/>
              <a:t>2026/3/16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280F3C8-3F23-42C8-8FD0-49B2B17B9F6D}" type="slidenum">
              <a:rPr kumimoji="1" lang="ja-JP" altLang="en-US" smtClean="0"/>
              <a:t>‹#›</a:t>
            </a:fld>
            <a:endParaRPr kumimoji="1" lang="ja-JP" altLang="en-US"/>
          </a:p>
        </p:txBody>
      </p:sp>
    </p:spTree>
    <p:extLst>
      <p:ext uri="{BB962C8B-B14F-4D97-AF65-F5344CB8AC3E}">
        <p14:creationId xmlns:p14="http://schemas.microsoft.com/office/powerpoint/2010/main" val="3903710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D2A43261-5BB8-495A-BA21-88B839A389D4}" type="datetimeFigureOut">
              <a:rPr kumimoji="1" lang="ja-JP" altLang="en-US" smtClean="0"/>
              <a:t>2026/3/16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280F3C8-3F23-42C8-8FD0-49B2B17B9F6D}" type="slidenum">
              <a:rPr kumimoji="1" lang="ja-JP" altLang="en-US" smtClean="0"/>
              <a:t>‹#›</a:t>
            </a:fld>
            <a:endParaRPr kumimoji="1" lang="ja-JP" altLang="en-US"/>
          </a:p>
        </p:txBody>
      </p:sp>
    </p:spTree>
    <p:extLst>
      <p:ext uri="{BB962C8B-B14F-4D97-AF65-F5344CB8AC3E}">
        <p14:creationId xmlns:p14="http://schemas.microsoft.com/office/powerpoint/2010/main" val="24631289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D2A43261-5BB8-495A-BA21-88B839A389D4}" type="datetimeFigureOut">
              <a:rPr kumimoji="1" lang="ja-JP" altLang="en-US" smtClean="0"/>
              <a:t>2026/3/16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280F3C8-3F23-42C8-8FD0-49B2B17B9F6D}" type="slidenum">
              <a:rPr kumimoji="1" lang="ja-JP" altLang="en-US" smtClean="0"/>
              <a:t>‹#›</a:t>
            </a:fld>
            <a:endParaRPr kumimoji="1" lang="ja-JP" altLang="en-US"/>
          </a:p>
        </p:txBody>
      </p:sp>
    </p:spTree>
    <p:extLst>
      <p:ext uri="{BB962C8B-B14F-4D97-AF65-F5344CB8AC3E}">
        <p14:creationId xmlns:p14="http://schemas.microsoft.com/office/powerpoint/2010/main" val="23378818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D2A43261-5BB8-495A-BA21-88B839A389D4}" type="datetimeFigureOut">
              <a:rPr kumimoji="1" lang="ja-JP" altLang="en-US" smtClean="0"/>
              <a:t>2026/3/16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280F3C8-3F23-42C8-8FD0-49B2B17B9F6D}" type="slidenum">
              <a:rPr kumimoji="1" lang="ja-JP" altLang="en-US" smtClean="0"/>
              <a:t>‹#›</a:t>
            </a:fld>
            <a:endParaRPr kumimoji="1" lang="ja-JP" altLang="en-US"/>
          </a:p>
        </p:txBody>
      </p:sp>
    </p:spTree>
    <p:extLst>
      <p:ext uri="{BB962C8B-B14F-4D97-AF65-F5344CB8AC3E}">
        <p14:creationId xmlns:p14="http://schemas.microsoft.com/office/powerpoint/2010/main" val="8205619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D2A43261-5BB8-495A-BA21-88B839A389D4}" type="datetimeFigureOut">
              <a:rPr kumimoji="1" lang="ja-JP" altLang="en-US" smtClean="0"/>
              <a:t>2026/3/16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280F3C8-3F23-42C8-8FD0-49B2B17B9F6D}" type="slidenum">
              <a:rPr kumimoji="1" lang="ja-JP" altLang="en-US" smtClean="0"/>
              <a:t>‹#›</a:t>
            </a:fld>
            <a:endParaRPr kumimoji="1" lang="ja-JP" altLang="en-US"/>
          </a:p>
        </p:txBody>
      </p:sp>
    </p:spTree>
    <p:extLst>
      <p:ext uri="{BB962C8B-B14F-4D97-AF65-F5344CB8AC3E}">
        <p14:creationId xmlns:p14="http://schemas.microsoft.com/office/powerpoint/2010/main" val="23053781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2A43261-5BB8-495A-BA21-88B839A389D4}" type="datetimeFigureOut">
              <a:rPr kumimoji="1" lang="ja-JP" altLang="en-US" smtClean="0"/>
              <a:t>2026/3/16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280F3C8-3F23-42C8-8FD0-49B2B17B9F6D}" type="slidenum">
              <a:rPr kumimoji="1" lang="ja-JP" altLang="en-US" smtClean="0"/>
              <a:t>‹#›</a:t>
            </a:fld>
            <a:endParaRPr kumimoji="1" lang="ja-JP" altLang="en-US"/>
          </a:p>
        </p:txBody>
      </p:sp>
    </p:spTree>
    <p:extLst>
      <p:ext uri="{BB962C8B-B14F-4D97-AF65-F5344CB8AC3E}">
        <p14:creationId xmlns:p14="http://schemas.microsoft.com/office/powerpoint/2010/main" val="40639029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2A43261-5BB8-495A-BA21-88B839A389D4}" type="datetimeFigureOut">
              <a:rPr kumimoji="1" lang="ja-JP" altLang="en-US" smtClean="0"/>
              <a:t>2026/3/16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280F3C8-3F23-42C8-8FD0-49B2B17B9F6D}" type="slidenum">
              <a:rPr kumimoji="1" lang="ja-JP" altLang="en-US" smtClean="0"/>
              <a:t>‹#›</a:t>
            </a:fld>
            <a:endParaRPr kumimoji="1" lang="ja-JP" altLang="en-US"/>
          </a:p>
        </p:txBody>
      </p:sp>
    </p:spTree>
    <p:extLst>
      <p:ext uri="{BB962C8B-B14F-4D97-AF65-F5344CB8AC3E}">
        <p14:creationId xmlns:p14="http://schemas.microsoft.com/office/powerpoint/2010/main" val="22497555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2A43261-5BB8-495A-BA21-88B839A389D4}" type="datetimeFigureOut">
              <a:rPr kumimoji="1" lang="ja-JP" altLang="en-US" smtClean="0"/>
              <a:t>2026/3/16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280F3C8-3F23-42C8-8FD0-49B2B17B9F6D}" type="slidenum">
              <a:rPr kumimoji="1" lang="ja-JP" altLang="en-US" smtClean="0"/>
              <a:t>‹#›</a:t>
            </a:fld>
            <a:endParaRPr kumimoji="1" lang="ja-JP" altLang="en-US"/>
          </a:p>
        </p:txBody>
      </p:sp>
    </p:spTree>
    <p:extLst>
      <p:ext uri="{BB962C8B-B14F-4D97-AF65-F5344CB8AC3E}">
        <p14:creationId xmlns:p14="http://schemas.microsoft.com/office/powerpoint/2010/main" val="10239540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D2A43261-5BB8-495A-BA21-88B839A389D4}" type="datetimeFigureOut">
              <a:rPr kumimoji="1" lang="ja-JP" altLang="en-US" smtClean="0"/>
              <a:t>2026/3/16</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9280F3C8-3F23-42C8-8FD0-49B2B17B9F6D}" type="slidenum">
              <a:rPr kumimoji="1" lang="ja-JP" altLang="en-US" smtClean="0"/>
              <a:t>‹#›</a:t>
            </a:fld>
            <a:endParaRPr kumimoji="1" lang="ja-JP" altLang="en-US"/>
          </a:p>
        </p:txBody>
      </p:sp>
    </p:spTree>
    <p:extLst>
      <p:ext uri="{BB962C8B-B14F-4D97-AF65-F5344CB8AC3E}">
        <p14:creationId xmlns:p14="http://schemas.microsoft.com/office/powerpoint/2010/main" val="2284422277"/>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図 16">
            <a:extLst>
              <a:ext uri="{FF2B5EF4-FFF2-40B4-BE49-F238E27FC236}">
                <a16:creationId xmlns:a16="http://schemas.microsoft.com/office/drawing/2014/main" id="{5B5DAA8A-2D2E-064D-9696-DD6B5A7414AF}"/>
              </a:ext>
            </a:extLst>
          </p:cNvPr>
          <p:cNvPicPr>
            <a:picLocks noChangeAspect="1"/>
          </p:cNvPicPr>
          <p:nvPr/>
        </p:nvPicPr>
        <p:blipFill>
          <a:blip r:embed="rId2"/>
          <a:stretch>
            <a:fillRect/>
          </a:stretch>
        </p:blipFill>
        <p:spPr>
          <a:xfrm>
            <a:off x="125621" y="6716415"/>
            <a:ext cx="6440371" cy="2257425"/>
          </a:xfrm>
          <a:prstGeom prst="rect">
            <a:avLst/>
          </a:prstGeom>
        </p:spPr>
      </p:pic>
      <p:pic>
        <p:nvPicPr>
          <p:cNvPr id="219" name="図 218">
            <a:extLst>
              <a:ext uri="{FF2B5EF4-FFF2-40B4-BE49-F238E27FC236}">
                <a16:creationId xmlns:a16="http://schemas.microsoft.com/office/drawing/2014/main" id="{28E869D2-3B02-3816-3279-29FD06B5F77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0795" y="1103706"/>
            <a:ext cx="6445197" cy="2333128"/>
          </a:xfrm>
          <a:prstGeom prst="rect">
            <a:avLst/>
          </a:prstGeom>
        </p:spPr>
      </p:pic>
      <p:sp>
        <p:nvSpPr>
          <p:cNvPr id="18" name="テキスト ボックス 17"/>
          <p:cNvSpPr txBox="1"/>
          <p:nvPr/>
        </p:nvSpPr>
        <p:spPr>
          <a:xfrm>
            <a:off x="132521" y="3455209"/>
            <a:ext cx="2175635" cy="261610"/>
          </a:xfrm>
          <a:prstGeom prst="rect">
            <a:avLst/>
          </a:prstGeom>
          <a:solidFill>
            <a:schemeClr val="bg1">
              <a:lumMod val="85000"/>
            </a:schemeClr>
          </a:solidFill>
        </p:spPr>
        <p:txBody>
          <a:bodyPr wrap="square" rtlCol="0">
            <a:spAutoFit/>
          </a:bodyPr>
          <a:lstStyle/>
          <a:p>
            <a:r>
              <a:rPr lang="ja-JP" altLang="en-US" sz="1100" dirty="0">
                <a:latin typeface="+mj-ea"/>
                <a:ea typeface="+mj-ea"/>
              </a:rPr>
              <a:t>★三輪及び四輪以上の軽自動車</a:t>
            </a:r>
            <a:endParaRPr kumimoji="1" lang="ja-JP" altLang="en-US" sz="1100" dirty="0">
              <a:latin typeface="+mj-ea"/>
              <a:ea typeface="+mj-ea"/>
            </a:endParaRPr>
          </a:p>
        </p:txBody>
      </p:sp>
      <p:sp>
        <p:nvSpPr>
          <p:cNvPr id="19" name="テキスト ボックス 18"/>
          <p:cNvSpPr txBox="1"/>
          <p:nvPr/>
        </p:nvSpPr>
        <p:spPr>
          <a:xfrm>
            <a:off x="117262" y="5325268"/>
            <a:ext cx="6542048" cy="769441"/>
          </a:xfrm>
          <a:prstGeom prst="rect">
            <a:avLst/>
          </a:prstGeom>
          <a:noFill/>
        </p:spPr>
        <p:txBody>
          <a:bodyPr wrap="square" rtlCol="0">
            <a:spAutoFit/>
          </a:bodyPr>
          <a:lstStyle/>
          <a:p>
            <a:r>
              <a:rPr lang="ja-JP" altLang="en-US" sz="1100" dirty="0">
                <a:latin typeface="ＭＳ 明朝" panose="02020609040205080304" pitchFamily="17" charset="-128"/>
                <a:ea typeface="ＭＳ 明朝" panose="02020609040205080304" pitchFamily="17" charset="-128"/>
              </a:rPr>
              <a:t>最初の新規検査の年月や車両の性能によって、適用される税率（年額）が変わります。</a:t>
            </a:r>
            <a:endParaRPr lang="en-US" altLang="ja-JP" sz="1100" dirty="0">
              <a:latin typeface="ＭＳ 明朝" panose="02020609040205080304" pitchFamily="17" charset="-128"/>
              <a:ea typeface="ＭＳ 明朝" panose="02020609040205080304" pitchFamily="17" charset="-128"/>
            </a:endParaRPr>
          </a:p>
          <a:p>
            <a:r>
              <a:rPr lang="en-US" altLang="ja-JP" sz="1100" dirty="0">
                <a:latin typeface="ＭＳ 明朝" panose="02020609040205080304" pitchFamily="17" charset="-128"/>
                <a:ea typeface="ＭＳ 明朝" panose="02020609040205080304" pitchFamily="17" charset="-128"/>
              </a:rPr>
              <a:t>※</a:t>
            </a:r>
            <a:r>
              <a:rPr lang="ja-JP" altLang="en-US" sz="1100" dirty="0">
                <a:latin typeface="ＭＳ 明朝" panose="02020609040205080304" pitchFamily="17" charset="-128"/>
                <a:ea typeface="ＭＳ 明朝" panose="02020609040205080304" pitchFamily="17" charset="-128"/>
              </a:rPr>
              <a:t>１　標準税率は初度検査年月が平成２７年４月以後の車両に適用</a:t>
            </a:r>
            <a:endParaRPr lang="en-US" altLang="ja-JP" sz="1100" dirty="0">
              <a:latin typeface="ＭＳ 明朝" panose="02020609040205080304" pitchFamily="17" charset="-128"/>
              <a:ea typeface="ＭＳ 明朝" panose="02020609040205080304" pitchFamily="17" charset="-128"/>
            </a:endParaRPr>
          </a:p>
          <a:p>
            <a:r>
              <a:rPr lang="en-US" altLang="ja-JP" sz="1100" dirty="0">
                <a:latin typeface="ＭＳ 明朝" panose="02020609040205080304" pitchFamily="17" charset="-128"/>
                <a:ea typeface="ＭＳ 明朝" panose="02020609040205080304" pitchFamily="17" charset="-128"/>
              </a:rPr>
              <a:t>※</a:t>
            </a:r>
            <a:r>
              <a:rPr lang="ja-JP" altLang="en-US" sz="1100" dirty="0">
                <a:latin typeface="ＭＳ 明朝" panose="02020609040205080304" pitchFamily="17" charset="-128"/>
                <a:ea typeface="ＭＳ 明朝" panose="02020609040205080304" pitchFamily="17" charset="-128"/>
              </a:rPr>
              <a:t>２　重課税率は初度検査年月から１３年経過した車両に適用</a:t>
            </a:r>
            <a:r>
              <a:rPr kumimoji="1" lang="ja-JP" altLang="en-US" sz="1100" dirty="0">
                <a:latin typeface="ＭＳ 明朝" panose="02020609040205080304" pitchFamily="17" charset="-128"/>
                <a:ea typeface="ＭＳ 明朝" panose="02020609040205080304" pitchFamily="17" charset="-128"/>
              </a:rPr>
              <a:t> </a:t>
            </a:r>
            <a:endParaRPr kumimoji="1" lang="en-US" altLang="ja-JP" sz="1100" dirty="0">
              <a:latin typeface="ＭＳ 明朝" panose="02020609040205080304" pitchFamily="17" charset="-128"/>
              <a:ea typeface="ＭＳ 明朝" panose="02020609040205080304" pitchFamily="17" charset="-128"/>
            </a:endParaRPr>
          </a:p>
          <a:p>
            <a:r>
              <a:rPr kumimoji="1" lang="ja-JP" altLang="en-US" sz="1100" dirty="0">
                <a:latin typeface="ＭＳ 明朝" panose="02020609040205080304" pitchFamily="17" charset="-128"/>
                <a:ea typeface="ＭＳ 明朝" panose="02020609040205080304" pitchFamily="17" charset="-128"/>
              </a:rPr>
              <a:t> 　　 </a:t>
            </a:r>
            <a:r>
              <a:rPr kumimoji="1" lang="ja-JP" altLang="en-US" sz="1100" b="1" u="sng" dirty="0">
                <a:solidFill>
                  <a:srgbClr val="FF0000"/>
                </a:solidFill>
                <a:latin typeface="ＭＳ 明朝" panose="02020609040205080304" pitchFamily="17" charset="-128"/>
                <a:ea typeface="ＭＳ 明朝" panose="02020609040205080304" pitchFamily="17" charset="-128"/>
              </a:rPr>
              <a:t>令和８年度から重課税率の対象になるのは初度検査年月が平成</a:t>
            </a:r>
            <a:r>
              <a:rPr lang="ja-JP" altLang="en-US" sz="1100" b="1" u="sng" dirty="0">
                <a:solidFill>
                  <a:srgbClr val="FF0000"/>
                </a:solidFill>
                <a:latin typeface="ＭＳ 明朝" panose="02020609040205080304" pitchFamily="17" charset="-128"/>
                <a:ea typeface="ＭＳ 明朝" panose="02020609040205080304" pitchFamily="17" charset="-128"/>
              </a:rPr>
              <a:t>２５</a:t>
            </a:r>
            <a:r>
              <a:rPr kumimoji="1" lang="ja-JP" altLang="en-US" sz="1100" b="1" u="sng" dirty="0">
                <a:solidFill>
                  <a:srgbClr val="FF0000"/>
                </a:solidFill>
                <a:latin typeface="ＭＳ 明朝" panose="02020609040205080304" pitchFamily="17" charset="-128"/>
                <a:ea typeface="ＭＳ 明朝" panose="02020609040205080304" pitchFamily="17" charset="-128"/>
              </a:rPr>
              <a:t>年</a:t>
            </a:r>
            <a:r>
              <a:rPr lang="ja-JP" altLang="en-US" sz="1100" b="1" u="sng" dirty="0">
                <a:solidFill>
                  <a:srgbClr val="FF0000"/>
                </a:solidFill>
                <a:latin typeface="ＭＳ 明朝" panose="02020609040205080304" pitchFamily="17" charset="-128"/>
                <a:ea typeface="ＭＳ 明朝" panose="02020609040205080304" pitchFamily="17" charset="-128"/>
              </a:rPr>
              <a:t>３</a:t>
            </a:r>
            <a:r>
              <a:rPr kumimoji="1" lang="ja-JP" altLang="en-US" sz="1100" b="1" u="sng" dirty="0">
                <a:solidFill>
                  <a:srgbClr val="FF0000"/>
                </a:solidFill>
                <a:latin typeface="ＭＳ 明朝" panose="02020609040205080304" pitchFamily="17" charset="-128"/>
                <a:ea typeface="ＭＳ 明朝" panose="02020609040205080304" pitchFamily="17" charset="-128"/>
              </a:rPr>
              <a:t>月以前の車両です。</a:t>
            </a:r>
          </a:p>
        </p:txBody>
      </p:sp>
      <p:sp>
        <p:nvSpPr>
          <p:cNvPr id="21" name="テキスト ボックス 20"/>
          <p:cNvSpPr txBox="1"/>
          <p:nvPr/>
        </p:nvSpPr>
        <p:spPr>
          <a:xfrm>
            <a:off x="125621" y="6305801"/>
            <a:ext cx="6698524" cy="430887"/>
          </a:xfrm>
          <a:prstGeom prst="rect">
            <a:avLst/>
          </a:prstGeom>
          <a:noFill/>
        </p:spPr>
        <p:txBody>
          <a:bodyPr wrap="square" rtlCol="0">
            <a:spAutoFit/>
          </a:bodyPr>
          <a:lstStyle/>
          <a:p>
            <a:r>
              <a:rPr kumimoji="1" lang="ja-JP" altLang="en-US" sz="1100" dirty="0">
                <a:latin typeface="ＭＳ 明朝" panose="02020609040205080304" pitchFamily="17" charset="-128"/>
                <a:ea typeface="ＭＳ 明朝" panose="02020609040205080304" pitchFamily="17" charset="-128"/>
              </a:rPr>
              <a:t>　</a:t>
            </a:r>
            <a:r>
              <a:rPr lang="ja-JP" altLang="en-US" sz="1100" dirty="0">
                <a:latin typeface="ＭＳ 明朝" panose="02020609040205080304" pitchFamily="17" charset="-128"/>
                <a:ea typeface="ＭＳ 明朝" panose="02020609040205080304" pitchFamily="17" charset="-128"/>
              </a:rPr>
              <a:t>令和７</a:t>
            </a:r>
            <a:r>
              <a:rPr kumimoji="1" lang="ja-JP" altLang="en-US" sz="1100" dirty="0">
                <a:latin typeface="ＭＳ 明朝" panose="02020609040205080304" pitchFamily="17" charset="-128"/>
                <a:ea typeface="ＭＳ 明朝" panose="02020609040205080304" pitchFamily="17" charset="-128"/>
              </a:rPr>
              <a:t>年４月１日から</a:t>
            </a:r>
            <a:r>
              <a:rPr lang="ja-JP" altLang="en-US" sz="1100" dirty="0">
                <a:latin typeface="ＭＳ 明朝" panose="02020609040205080304" pitchFamily="17" charset="-128"/>
                <a:ea typeface="ＭＳ 明朝" panose="02020609040205080304" pitchFamily="17" charset="-128"/>
              </a:rPr>
              <a:t>令和８</a:t>
            </a:r>
            <a:r>
              <a:rPr kumimoji="1" lang="ja-JP" altLang="en-US" sz="1100" dirty="0">
                <a:latin typeface="ＭＳ 明朝" panose="02020609040205080304" pitchFamily="17" charset="-128"/>
                <a:ea typeface="ＭＳ 明朝" panose="02020609040205080304" pitchFamily="17" charset="-128"/>
              </a:rPr>
              <a:t>年３月３１日までに最初の新規検査を受けた車両で、一定の環境性能を有する対象車に該当する場合は令和８年度分に限り、下表のとおり軽課税率（年額）が適用されます。</a:t>
            </a:r>
            <a:endParaRPr kumimoji="1" lang="en-US" altLang="ja-JP" sz="1100" dirty="0">
              <a:latin typeface="ＭＳ 明朝" panose="02020609040205080304" pitchFamily="17" charset="-128"/>
              <a:ea typeface="ＭＳ 明朝" panose="02020609040205080304" pitchFamily="17" charset="-128"/>
            </a:endParaRPr>
          </a:p>
        </p:txBody>
      </p:sp>
      <p:sp>
        <p:nvSpPr>
          <p:cNvPr id="7" name="正方形/長方形 6"/>
          <p:cNvSpPr/>
          <p:nvPr/>
        </p:nvSpPr>
        <p:spPr>
          <a:xfrm>
            <a:off x="-1092551" y="6059381"/>
            <a:ext cx="4831980" cy="338554"/>
          </a:xfrm>
          <a:prstGeom prst="rect">
            <a:avLst/>
          </a:prstGeom>
          <a:noFill/>
        </p:spPr>
        <p:txBody>
          <a:bodyPr wrap="square" lIns="91440" tIns="45720" rIns="91440" bIns="45720">
            <a:spAutoFit/>
          </a:bodyPr>
          <a:lstStyle/>
          <a:p>
            <a:pPr algn="ctr"/>
            <a:r>
              <a:rPr lang="en-US" altLang="ja-JP" sz="1600" dirty="0">
                <a:ln w="0"/>
              </a:rPr>
              <a:t>【</a:t>
            </a:r>
            <a:r>
              <a:rPr lang="ja-JP" altLang="en-US" sz="1600" dirty="0">
                <a:ln w="0"/>
              </a:rPr>
              <a:t>グリーン化特例による税率</a:t>
            </a:r>
            <a:r>
              <a:rPr lang="en-US" altLang="ja-JP" sz="1600" dirty="0">
                <a:ln w="0"/>
              </a:rPr>
              <a:t>】</a:t>
            </a:r>
            <a:endParaRPr lang="ja-JP" altLang="en-US" sz="1600" dirty="0">
              <a:ln w="0"/>
            </a:endParaRPr>
          </a:p>
        </p:txBody>
      </p:sp>
      <p:sp>
        <p:nvSpPr>
          <p:cNvPr id="8" name="正方形/長方形 7"/>
          <p:cNvSpPr/>
          <p:nvPr/>
        </p:nvSpPr>
        <p:spPr>
          <a:xfrm>
            <a:off x="0" y="83456"/>
            <a:ext cx="6863334" cy="461665"/>
          </a:xfrm>
          <a:prstGeom prst="rect">
            <a:avLst/>
          </a:prstGeom>
          <a:noFill/>
        </p:spPr>
        <p:txBody>
          <a:bodyPr wrap="square" lIns="91440" tIns="45720" rIns="91440" bIns="45720">
            <a:spAutoFit/>
          </a:bodyPr>
          <a:lstStyle/>
          <a:p>
            <a:pPr algn="ctr"/>
            <a:r>
              <a:rPr lang="ja-JP" altLang="en-US" sz="2400" b="1" dirty="0">
                <a:ln w="9525">
                  <a:solidFill>
                    <a:schemeClr val="accent4">
                      <a:lumMod val="20000"/>
                      <a:lumOff val="80000"/>
                    </a:schemeClr>
                  </a:solidFill>
                  <a:prstDash val="solid"/>
                </a:ln>
                <a:solidFill>
                  <a:srgbClr val="FF6600"/>
                </a:solidFill>
                <a:effectLst>
                  <a:outerShdw blurRad="12700" dist="38100" dir="2700000" algn="tl" rotWithShape="0">
                    <a:schemeClr val="accent5">
                      <a:lumMod val="60000"/>
                      <a:lumOff val="40000"/>
                    </a:schemeClr>
                  </a:outerShdw>
                </a:effectLst>
              </a:rPr>
              <a:t>軽自動車税に関するお知らせ</a:t>
            </a:r>
          </a:p>
        </p:txBody>
      </p:sp>
      <p:pic>
        <p:nvPicPr>
          <p:cNvPr id="4" name="図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547737" y="248623"/>
            <a:ext cx="989701" cy="765240"/>
          </a:xfrm>
          <a:prstGeom prst="rect">
            <a:avLst/>
          </a:prstGeom>
        </p:spPr>
      </p:pic>
      <p:sp>
        <p:nvSpPr>
          <p:cNvPr id="11" name="正方形/長方形 10"/>
          <p:cNvSpPr/>
          <p:nvPr/>
        </p:nvSpPr>
        <p:spPr>
          <a:xfrm>
            <a:off x="72578" y="518218"/>
            <a:ext cx="2031325" cy="338554"/>
          </a:xfrm>
          <a:prstGeom prst="rect">
            <a:avLst/>
          </a:prstGeom>
          <a:noFill/>
        </p:spPr>
        <p:txBody>
          <a:bodyPr wrap="none" lIns="91440" tIns="45720" rIns="91440" bIns="45720">
            <a:spAutoFit/>
          </a:bodyPr>
          <a:lstStyle/>
          <a:p>
            <a:pPr algn="ctr"/>
            <a:r>
              <a:rPr lang="en-US" altLang="ja-JP" sz="1600" dirty="0">
                <a:ln w="0"/>
              </a:rPr>
              <a:t>【</a:t>
            </a:r>
            <a:r>
              <a:rPr lang="ja-JP" altLang="en-US" sz="1600" dirty="0">
                <a:ln w="0"/>
              </a:rPr>
              <a:t>軽自動車税の税率</a:t>
            </a:r>
            <a:r>
              <a:rPr lang="en-US" altLang="ja-JP" sz="1600" dirty="0">
                <a:ln w="0"/>
              </a:rPr>
              <a:t>】</a:t>
            </a:r>
            <a:endParaRPr lang="ja-JP" altLang="en-US" sz="1600" dirty="0">
              <a:ln w="0"/>
            </a:endParaRPr>
          </a:p>
        </p:txBody>
      </p:sp>
      <p:sp>
        <p:nvSpPr>
          <p:cNvPr id="14" name="テキスト ボックス 13"/>
          <p:cNvSpPr txBox="1"/>
          <p:nvPr/>
        </p:nvSpPr>
        <p:spPr>
          <a:xfrm>
            <a:off x="132521" y="835845"/>
            <a:ext cx="4599754" cy="261610"/>
          </a:xfrm>
          <a:prstGeom prst="rect">
            <a:avLst/>
          </a:prstGeom>
          <a:solidFill>
            <a:schemeClr val="bg1">
              <a:lumMod val="85000"/>
            </a:schemeClr>
          </a:solidFill>
        </p:spPr>
        <p:txBody>
          <a:bodyPr wrap="square" rtlCol="0">
            <a:spAutoFit/>
          </a:bodyPr>
          <a:lstStyle/>
          <a:p>
            <a:r>
              <a:rPr kumimoji="1" lang="ja-JP" altLang="en-US" sz="1100" dirty="0">
                <a:latin typeface="+mj-ea"/>
                <a:ea typeface="+mj-ea"/>
              </a:rPr>
              <a:t>★原動機付自転車・二輪の軽自動車・二輪の小型自動車・小型特殊自動車</a:t>
            </a:r>
          </a:p>
        </p:txBody>
      </p:sp>
      <p:sp>
        <p:nvSpPr>
          <p:cNvPr id="13" name="テキスト ボックス 12"/>
          <p:cNvSpPr txBox="1"/>
          <p:nvPr/>
        </p:nvSpPr>
        <p:spPr>
          <a:xfrm>
            <a:off x="72578" y="9333051"/>
            <a:ext cx="6804610" cy="430887"/>
          </a:xfrm>
          <a:prstGeom prst="rect">
            <a:avLst/>
          </a:prstGeom>
          <a:noFill/>
        </p:spPr>
        <p:txBody>
          <a:bodyPr wrap="square" rtlCol="0">
            <a:spAutoFit/>
          </a:bodyPr>
          <a:lstStyle/>
          <a:p>
            <a:r>
              <a:rPr lang="en-US" altLang="ja-JP" sz="1100" dirty="0">
                <a:latin typeface="ＭＳ 明朝" panose="02020609040205080304" pitchFamily="17" charset="-128"/>
                <a:ea typeface="ＭＳ 明朝" panose="02020609040205080304" pitchFamily="17" charset="-128"/>
              </a:rPr>
              <a:t>※</a:t>
            </a:r>
            <a:r>
              <a:rPr lang="ja-JP" altLang="en-US" sz="1100" dirty="0">
                <a:latin typeface="ＭＳ 明朝" panose="02020609040205080304" pitchFamily="17" charset="-128"/>
                <a:ea typeface="ＭＳ 明朝" panose="02020609040205080304" pitchFamily="17" charset="-128"/>
              </a:rPr>
              <a:t>３　★★★★：揮発性（ガソリン）を内燃機関の燃料とする軽自動車で、平成１７年排出ガス基準</a:t>
            </a:r>
            <a:endParaRPr lang="en-US" altLang="ja-JP" sz="1100" dirty="0">
              <a:latin typeface="ＭＳ 明朝" panose="02020609040205080304" pitchFamily="17" charset="-128"/>
              <a:ea typeface="ＭＳ 明朝" panose="02020609040205080304" pitchFamily="17" charset="-128"/>
            </a:endParaRPr>
          </a:p>
          <a:p>
            <a:r>
              <a:rPr lang="ja-JP" altLang="en-US" sz="1100" dirty="0">
                <a:latin typeface="ＭＳ 明朝" panose="02020609040205080304" pitchFamily="17" charset="-128"/>
                <a:ea typeface="ＭＳ 明朝" panose="02020609040205080304" pitchFamily="17" charset="-128"/>
              </a:rPr>
              <a:t>　　　　　　　　７５％低減達成又は平成３０年排出ガス基準５０％低減達成車　</a:t>
            </a:r>
            <a:endParaRPr kumimoji="1" lang="ja-JP" altLang="en-US" sz="1100" dirty="0">
              <a:latin typeface="ＭＳ 明朝" panose="02020609040205080304" pitchFamily="17" charset="-128"/>
              <a:ea typeface="ＭＳ 明朝" panose="02020609040205080304" pitchFamily="17" charset="-128"/>
            </a:endParaRPr>
          </a:p>
        </p:txBody>
      </p:sp>
      <p:sp>
        <p:nvSpPr>
          <p:cNvPr id="41" name="Line 30">
            <a:extLst>
              <a:ext uri="{FF2B5EF4-FFF2-40B4-BE49-F238E27FC236}">
                <a16:creationId xmlns:a16="http://schemas.microsoft.com/office/drawing/2014/main" id="{F5E6B4DD-C648-6887-80A1-58B57D2F8CB4}"/>
              </a:ext>
            </a:extLst>
          </p:cNvPr>
          <p:cNvSpPr>
            <a:spLocks noChangeShapeType="1"/>
          </p:cNvSpPr>
          <p:nvPr/>
        </p:nvSpPr>
        <p:spPr bwMode="auto">
          <a:xfrm flipV="1">
            <a:off x="157124" y="1122305"/>
            <a:ext cx="1582" cy="1576"/>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42" name="Rectangle 31">
            <a:extLst>
              <a:ext uri="{FF2B5EF4-FFF2-40B4-BE49-F238E27FC236}">
                <a16:creationId xmlns:a16="http://schemas.microsoft.com/office/drawing/2014/main" id="{CAA1D158-0BDE-D19A-CC65-93A45B950335}"/>
              </a:ext>
            </a:extLst>
          </p:cNvPr>
          <p:cNvSpPr>
            <a:spLocks noChangeArrowheads="1"/>
          </p:cNvSpPr>
          <p:nvPr/>
        </p:nvSpPr>
        <p:spPr bwMode="auto">
          <a:xfrm>
            <a:off x="157124" y="1114425"/>
            <a:ext cx="11074" cy="7880"/>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3" name="Line 32">
            <a:extLst>
              <a:ext uri="{FF2B5EF4-FFF2-40B4-BE49-F238E27FC236}">
                <a16:creationId xmlns:a16="http://schemas.microsoft.com/office/drawing/2014/main" id="{09CBC462-0EC0-73AF-1C6B-22B17F35CC4B}"/>
              </a:ext>
            </a:extLst>
          </p:cNvPr>
          <p:cNvSpPr>
            <a:spLocks noChangeShapeType="1"/>
          </p:cNvSpPr>
          <p:nvPr/>
        </p:nvSpPr>
        <p:spPr bwMode="auto">
          <a:xfrm flipV="1">
            <a:off x="4915919" y="1122305"/>
            <a:ext cx="1582" cy="1576"/>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44" name="Rectangle 33">
            <a:extLst>
              <a:ext uri="{FF2B5EF4-FFF2-40B4-BE49-F238E27FC236}">
                <a16:creationId xmlns:a16="http://schemas.microsoft.com/office/drawing/2014/main" id="{139E6575-78B7-5704-645A-44ACD8AB4131}"/>
              </a:ext>
            </a:extLst>
          </p:cNvPr>
          <p:cNvSpPr>
            <a:spLocks noChangeArrowheads="1"/>
          </p:cNvSpPr>
          <p:nvPr/>
        </p:nvSpPr>
        <p:spPr bwMode="auto">
          <a:xfrm>
            <a:off x="4915919" y="1114425"/>
            <a:ext cx="11074" cy="7880"/>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6" name="Line 35">
            <a:extLst>
              <a:ext uri="{FF2B5EF4-FFF2-40B4-BE49-F238E27FC236}">
                <a16:creationId xmlns:a16="http://schemas.microsoft.com/office/drawing/2014/main" id="{55FE2DAA-7669-E0AC-6897-050D74F70BA5}"/>
              </a:ext>
            </a:extLst>
          </p:cNvPr>
          <p:cNvSpPr>
            <a:spLocks noChangeShapeType="1"/>
          </p:cNvSpPr>
          <p:nvPr/>
        </p:nvSpPr>
        <p:spPr bwMode="auto">
          <a:xfrm flipV="1">
            <a:off x="6570739" y="1122305"/>
            <a:ext cx="1582" cy="1576"/>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47" name="Rectangle 36">
            <a:extLst>
              <a:ext uri="{FF2B5EF4-FFF2-40B4-BE49-F238E27FC236}">
                <a16:creationId xmlns:a16="http://schemas.microsoft.com/office/drawing/2014/main" id="{B41433E9-854A-8B0B-E1EB-137945BE7C9C}"/>
              </a:ext>
            </a:extLst>
          </p:cNvPr>
          <p:cNvSpPr>
            <a:spLocks noChangeArrowheads="1"/>
          </p:cNvSpPr>
          <p:nvPr/>
        </p:nvSpPr>
        <p:spPr bwMode="auto">
          <a:xfrm>
            <a:off x="6570739" y="1114425"/>
            <a:ext cx="11074" cy="7880"/>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2" name="Line 41">
            <a:extLst>
              <a:ext uri="{FF2B5EF4-FFF2-40B4-BE49-F238E27FC236}">
                <a16:creationId xmlns:a16="http://schemas.microsoft.com/office/drawing/2014/main" id="{BFB7DB49-833D-EE57-9F19-BB43918C4C96}"/>
              </a:ext>
            </a:extLst>
          </p:cNvPr>
          <p:cNvSpPr>
            <a:spLocks noChangeShapeType="1"/>
          </p:cNvSpPr>
          <p:nvPr/>
        </p:nvSpPr>
        <p:spPr bwMode="auto">
          <a:xfrm flipV="1">
            <a:off x="2182143" y="1122305"/>
            <a:ext cx="1582" cy="1576"/>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53" name="Rectangle 42">
            <a:extLst>
              <a:ext uri="{FF2B5EF4-FFF2-40B4-BE49-F238E27FC236}">
                <a16:creationId xmlns:a16="http://schemas.microsoft.com/office/drawing/2014/main" id="{C8B82817-FCDC-11CA-4E3B-A03294FA495F}"/>
              </a:ext>
            </a:extLst>
          </p:cNvPr>
          <p:cNvSpPr>
            <a:spLocks noChangeArrowheads="1"/>
          </p:cNvSpPr>
          <p:nvPr/>
        </p:nvSpPr>
        <p:spPr bwMode="auto">
          <a:xfrm>
            <a:off x="2182143" y="1114425"/>
            <a:ext cx="11074" cy="7880"/>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9" name="Line 68">
            <a:extLst>
              <a:ext uri="{FF2B5EF4-FFF2-40B4-BE49-F238E27FC236}">
                <a16:creationId xmlns:a16="http://schemas.microsoft.com/office/drawing/2014/main" id="{5BD4587E-63BE-F158-043F-7914C31C3A09}"/>
              </a:ext>
            </a:extLst>
          </p:cNvPr>
          <p:cNvSpPr>
            <a:spLocks noChangeShapeType="1"/>
          </p:cNvSpPr>
          <p:nvPr/>
        </p:nvSpPr>
        <p:spPr bwMode="auto">
          <a:xfrm>
            <a:off x="157124" y="3286183"/>
            <a:ext cx="1582" cy="1576"/>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80" name="Rectangle 69">
            <a:extLst>
              <a:ext uri="{FF2B5EF4-FFF2-40B4-BE49-F238E27FC236}">
                <a16:creationId xmlns:a16="http://schemas.microsoft.com/office/drawing/2014/main" id="{2B2EC2E3-8B52-273C-80D5-FCF441A851DB}"/>
              </a:ext>
            </a:extLst>
          </p:cNvPr>
          <p:cNvSpPr>
            <a:spLocks noChangeArrowheads="1"/>
          </p:cNvSpPr>
          <p:nvPr/>
        </p:nvSpPr>
        <p:spPr bwMode="auto">
          <a:xfrm>
            <a:off x="157124" y="3286183"/>
            <a:ext cx="11074" cy="7880"/>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1" name="Line 70">
            <a:extLst>
              <a:ext uri="{FF2B5EF4-FFF2-40B4-BE49-F238E27FC236}">
                <a16:creationId xmlns:a16="http://schemas.microsoft.com/office/drawing/2014/main" id="{8A2F869D-576B-EC1A-EA32-FBB41833B977}"/>
              </a:ext>
            </a:extLst>
          </p:cNvPr>
          <p:cNvSpPr>
            <a:spLocks noChangeShapeType="1"/>
          </p:cNvSpPr>
          <p:nvPr/>
        </p:nvSpPr>
        <p:spPr bwMode="auto">
          <a:xfrm>
            <a:off x="2182143" y="3286183"/>
            <a:ext cx="1582" cy="1576"/>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82" name="Rectangle 71">
            <a:extLst>
              <a:ext uri="{FF2B5EF4-FFF2-40B4-BE49-F238E27FC236}">
                <a16:creationId xmlns:a16="http://schemas.microsoft.com/office/drawing/2014/main" id="{C647253B-AC54-F686-AFAB-E95414405B2F}"/>
              </a:ext>
            </a:extLst>
          </p:cNvPr>
          <p:cNvSpPr>
            <a:spLocks noChangeArrowheads="1"/>
          </p:cNvSpPr>
          <p:nvPr/>
        </p:nvSpPr>
        <p:spPr bwMode="auto">
          <a:xfrm>
            <a:off x="2182143" y="3286183"/>
            <a:ext cx="11074" cy="7880"/>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3" name="Line 72">
            <a:extLst>
              <a:ext uri="{FF2B5EF4-FFF2-40B4-BE49-F238E27FC236}">
                <a16:creationId xmlns:a16="http://schemas.microsoft.com/office/drawing/2014/main" id="{3E0934D1-13B1-09BB-18F9-6918BA8D605E}"/>
              </a:ext>
            </a:extLst>
          </p:cNvPr>
          <p:cNvSpPr>
            <a:spLocks noChangeShapeType="1"/>
          </p:cNvSpPr>
          <p:nvPr/>
        </p:nvSpPr>
        <p:spPr bwMode="auto">
          <a:xfrm>
            <a:off x="4915919" y="3286183"/>
            <a:ext cx="1582" cy="1576"/>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84" name="Rectangle 73">
            <a:extLst>
              <a:ext uri="{FF2B5EF4-FFF2-40B4-BE49-F238E27FC236}">
                <a16:creationId xmlns:a16="http://schemas.microsoft.com/office/drawing/2014/main" id="{56469FD3-4387-B45D-CABD-18A1BBF501EC}"/>
              </a:ext>
            </a:extLst>
          </p:cNvPr>
          <p:cNvSpPr>
            <a:spLocks noChangeArrowheads="1"/>
          </p:cNvSpPr>
          <p:nvPr/>
        </p:nvSpPr>
        <p:spPr bwMode="auto">
          <a:xfrm>
            <a:off x="4915919" y="3286183"/>
            <a:ext cx="11074" cy="7880"/>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5" name="Line 74">
            <a:extLst>
              <a:ext uri="{FF2B5EF4-FFF2-40B4-BE49-F238E27FC236}">
                <a16:creationId xmlns:a16="http://schemas.microsoft.com/office/drawing/2014/main" id="{DFF99C16-2441-765C-F77C-B6BE84D18E86}"/>
              </a:ext>
            </a:extLst>
          </p:cNvPr>
          <p:cNvSpPr>
            <a:spLocks noChangeShapeType="1"/>
          </p:cNvSpPr>
          <p:nvPr/>
        </p:nvSpPr>
        <p:spPr bwMode="auto">
          <a:xfrm>
            <a:off x="6570739" y="3286183"/>
            <a:ext cx="1582" cy="1576"/>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86" name="Rectangle 75">
            <a:extLst>
              <a:ext uri="{FF2B5EF4-FFF2-40B4-BE49-F238E27FC236}">
                <a16:creationId xmlns:a16="http://schemas.microsoft.com/office/drawing/2014/main" id="{244F5916-04E1-AD11-E8AB-4014646C0CC0}"/>
              </a:ext>
            </a:extLst>
          </p:cNvPr>
          <p:cNvSpPr>
            <a:spLocks noChangeArrowheads="1"/>
          </p:cNvSpPr>
          <p:nvPr/>
        </p:nvSpPr>
        <p:spPr bwMode="auto">
          <a:xfrm>
            <a:off x="6570739" y="3286183"/>
            <a:ext cx="11074" cy="7880"/>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7" name="Line 76">
            <a:extLst>
              <a:ext uri="{FF2B5EF4-FFF2-40B4-BE49-F238E27FC236}">
                <a16:creationId xmlns:a16="http://schemas.microsoft.com/office/drawing/2014/main" id="{6FD92B26-E12B-84D4-8449-BE767930075A}"/>
              </a:ext>
            </a:extLst>
          </p:cNvPr>
          <p:cNvSpPr>
            <a:spLocks noChangeShapeType="1"/>
          </p:cNvSpPr>
          <p:nvPr/>
        </p:nvSpPr>
        <p:spPr bwMode="auto">
          <a:xfrm>
            <a:off x="6581814" y="1122305"/>
            <a:ext cx="1582" cy="1576"/>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88" name="Rectangle 77">
            <a:extLst>
              <a:ext uri="{FF2B5EF4-FFF2-40B4-BE49-F238E27FC236}">
                <a16:creationId xmlns:a16="http://schemas.microsoft.com/office/drawing/2014/main" id="{5B93FA7C-201B-5F54-35BB-FDA3AD51BDC9}"/>
              </a:ext>
            </a:extLst>
          </p:cNvPr>
          <p:cNvSpPr>
            <a:spLocks noChangeArrowheads="1"/>
          </p:cNvSpPr>
          <p:nvPr/>
        </p:nvSpPr>
        <p:spPr bwMode="auto">
          <a:xfrm>
            <a:off x="6581814" y="1122305"/>
            <a:ext cx="11074" cy="7880"/>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9" name="Line 78">
            <a:extLst>
              <a:ext uri="{FF2B5EF4-FFF2-40B4-BE49-F238E27FC236}">
                <a16:creationId xmlns:a16="http://schemas.microsoft.com/office/drawing/2014/main" id="{B2007DE9-B263-28A0-710B-DEF9C7ABDD34}"/>
              </a:ext>
            </a:extLst>
          </p:cNvPr>
          <p:cNvSpPr>
            <a:spLocks noChangeShapeType="1"/>
          </p:cNvSpPr>
          <p:nvPr/>
        </p:nvSpPr>
        <p:spPr bwMode="auto">
          <a:xfrm>
            <a:off x="6581814" y="1248387"/>
            <a:ext cx="1582" cy="1576"/>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90" name="Rectangle 79">
            <a:extLst>
              <a:ext uri="{FF2B5EF4-FFF2-40B4-BE49-F238E27FC236}">
                <a16:creationId xmlns:a16="http://schemas.microsoft.com/office/drawing/2014/main" id="{13862B63-3C33-2CBC-8B4F-483B0E4E7863}"/>
              </a:ext>
            </a:extLst>
          </p:cNvPr>
          <p:cNvSpPr>
            <a:spLocks noChangeArrowheads="1"/>
          </p:cNvSpPr>
          <p:nvPr/>
        </p:nvSpPr>
        <p:spPr bwMode="auto">
          <a:xfrm>
            <a:off x="6581814" y="1248387"/>
            <a:ext cx="11074" cy="9456"/>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1" name="Line 80">
            <a:extLst>
              <a:ext uri="{FF2B5EF4-FFF2-40B4-BE49-F238E27FC236}">
                <a16:creationId xmlns:a16="http://schemas.microsoft.com/office/drawing/2014/main" id="{4A768F8F-6AED-551B-6E26-BEE7B03DB991}"/>
              </a:ext>
            </a:extLst>
          </p:cNvPr>
          <p:cNvSpPr>
            <a:spLocks noChangeShapeType="1"/>
          </p:cNvSpPr>
          <p:nvPr/>
        </p:nvSpPr>
        <p:spPr bwMode="auto">
          <a:xfrm>
            <a:off x="6581814" y="1376045"/>
            <a:ext cx="1582" cy="1576"/>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92" name="Rectangle 81">
            <a:extLst>
              <a:ext uri="{FF2B5EF4-FFF2-40B4-BE49-F238E27FC236}">
                <a16:creationId xmlns:a16="http://schemas.microsoft.com/office/drawing/2014/main" id="{D16B0814-EECF-6821-AE13-CF21CC9824E6}"/>
              </a:ext>
            </a:extLst>
          </p:cNvPr>
          <p:cNvSpPr>
            <a:spLocks noChangeArrowheads="1"/>
          </p:cNvSpPr>
          <p:nvPr/>
        </p:nvSpPr>
        <p:spPr bwMode="auto">
          <a:xfrm>
            <a:off x="6581814" y="1376045"/>
            <a:ext cx="11074" cy="7880"/>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3" name="Line 82">
            <a:extLst>
              <a:ext uri="{FF2B5EF4-FFF2-40B4-BE49-F238E27FC236}">
                <a16:creationId xmlns:a16="http://schemas.microsoft.com/office/drawing/2014/main" id="{D893FF62-1982-BF59-C521-2E6829C7865C}"/>
              </a:ext>
            </a:extLst>
          </p:cNvPr>
          <p:cNvSpPr>
            <a:spLocks noChangeShapeType="1"/>
          </p:cNvSpPr>
          <p:nvPr/>
        </p:nvSpPr>
        <p:spPr bwMode="auto">
          <a:xfrm>
            <a:off x="6581814" y="1587232"/>
            <a:ext cx="1582" cy="1576"/>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94" name="Rectangle 83">
            <a:extLst>
              <a:ext uri="{FF2B5EF4-FFF2-40B4-BE49-F238E27FC236}">
                <a16:creationId xmlns:a16="http://schemas.microsoft.com/office/drawing/2014/main" id="{F52AF8BF-E4B0-58C0-612D-90665F24574A}"/>
              </a:ext>
            </a:extLst>
          </p:cNvPr>
          <p:cNvSpPr>
            <a:spLocks noChangeArrowheads="1"/>
          </p:cNvSpPr>
          <p:nvPr/>
        </p:nvSpPr>
        <p:spPr bwMode="auto">
          <a:xfrm>
            <a:off x="6581814" y="1587232"/>
            <a:ext cx="11074" cy="7880"/>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5" name="Line 84">
            <a:extLst>
              <a:ext uri="{FF2B5EF4-FFF2-40B4-BE49-F238E27FC236}">
                <a16:creationId xmlns:a16="http://schemas.microsoft.com/office/drawing/2014/main" id="{4A6EBA2C-C210-22F8-3E43-84E1271F4E45}"/>
              </a:ext>
            </a:extLst>
          </p:cNvPr>
          <p:cNvSpPr>
            <a:spLocks noChangeShapeType="1"/>
          </p:cNvSpPr>
          <p:nvPr/>
        </p:nvSpPr>
        <p:spPr bwMode="auto">
          <a:xfrm>
            <a:off x="6581814" y="1798418"/>
            <a:ext cx="1582" cy="1576"/>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96" name="Rectangle 85">
            <a:extLst>
              <a:ext uri="{FF2B5EF4-FFF2-40B4-BE49-F238E27FC236}">
                <a16:creationId xmlns:a16="http://schemas.microsoft.com/office/drawing/2014/main" id="{CCB82B22-2541-9EC2-A453-B818F3878150}"/>
              </a:ext>
            </a:extLst>
          </p:cNvPr>
          <p:cNvSpPr>
            <a:spLocks noChangeArrowheads="1"/>
          </p:cNvSpPr>
          <p:nvPr/>
        </p:nvSpPr>
        <p:spPr bwMode="auto">
          <a:xfrm>
            <a:off x="6581814" y="1798418"/>
            <a:ext cx="11074" cy="7880"/>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7" name="Line 86">
            <a:extLst>
              <a:ext uri="{FF2B5EF4-FFF2-40B4-BE49-F238E27FC236}">
                <a16:creationId xmlns:a16="http://schemas.microsoft.com/office/drawing/2014/main" id="{98531F35-9CFC-469F-7A1E-D84175109C51}"/>
              </a:ext>
            </a:extLst>
          </p:cNvPr>
          <p:cNvSpPr>
            <a:spLocks noChangeShapeType="1"/>
          </p:cNvSpPr>
          <p:nvPr/>
        </p:nvSpPr>
        <p:spPr bwMode="auto">
          <a:xfrm>
            <a:off x="6581814" y="2009605"/>
            <a:ext cx="1582" cy="1576"/>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98" name="Rectangle 87">
            <a:extLst>
              <a:ext uri="{FF2B5EF4-FFF2-40B4-BE49-F238E27FC236}">
                <a16:creationId xmlns:a16="http://schemas.microsoft.com/office/drawing/2014/main" id="{909D3B47-E073-F587-348D-87858608BCD8}"/>
              </a:ext>
            </a:extLst>
          </p:cNvPr>
          <p:cNvSpPr>
            <a:spLocks noChangeArrowheads="1"/>
          </p:cNvSpPr>
          <p:nvPr/>
        </p:nvSpPr>
        <p:spPr bwMode="auto">
          <a:xfrm>
            <a:off x="6581814" y="2009605"/>
            <a:ext cx="11074" cy="9456"/>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9" name="Line 88">
            <a:extLst>
              <a:ext uri="{FF2B5EF4-FFF2-40B4-BE49-F238E27FC236}">
                <a16:creationId xmlns:a16="http://schemas.microsoft.com/office/drawing/2014/main" id="{4686EE44-AEF3-8573-8B1A-209E79A42D95}"/>
              </a:ext>
            </a:extLst>
          </p:cNvPr>
          <p:cNvSpPr>
            <a:spLocks noChangeShapeType="1"/>
          </p:cNvSpPr>
          <p:nvPr/>
        </p:nvSpPr>
        <p:spPr bwMode="auto">
          <a:xfrm>
            <a:off x="6581814" y="2220792"/>
            <a:ext cx="1582" cy="1576"/>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00" name="Rectangle 89">
            <a:extLst>
              <a:ext uri="{FF2B5EF4-FFF2-40B4-BE49-F238E27FC236}">
                <a16:creationId xmlns:a16="http://schemas.microsoft.com/office/drawing/2014/main" id="{3B38587D-E5CE-ABF0-E4F2-FF8048F8F71B}"/>
              </a:ext>
            </a:extLst>
          </p:cNvPr>
          <p:cNvSpPr>
            <a:spLocks noChangeArrowheads="1"/>
          </p:cNvSpPr>
          <p:nvPr/>
        </p:nvSpPr>
        <p:spPr bwMode="auto">
          <a:xfrm>
            <a:off x="6581814" y="2220792"/>
            <a:ext cx="11074" cy="9456"/>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1" name="Line 90">
            <a:extLst>
              <a:ext uri="{FF2B5EF4-FFF2-40B4-BE49-F238E27FC236}">
                <a16:creationId xmlns:a16="http://schemas.microsoft.com/office/drawing/2014/main" id="{E224184B-C7B4-5EB0-1695-2AEDBE3B981E}"/>
              </a:ext>
            </a:extLst>
          </p:cNvPr>
          <p:cNvSpPr>
            <a:spLocks noChangeShapeType="1"/>
          </p:cNvSpPr>
          <p:nvPr/>
        </p:nvSpPr>
        <p:spPr bwMode="auto">
          <a:xfrm>
            <a:off x="6581814" y="2431979"/>
            <a:ext cx="1582" cy="1576"/>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02" name="Rectangle 91">
            <a:extLst>
              <a:ext uri="{FF2B5EF4-FFF2-40B4-BE49-F238E27FC236}">
                <a16:creationId xmlns:a16="http://schemas.microsoft.com/office/drawing/2014/main" id="{F9D713D8-30FB-F0E0-7CEE-BDB5CD538655}"/>
              </a:ext>
            </a:extLst>
          </p:cNvPr>
          <p:cNvSpPr>
            <a:spLocks noChangeArrowheads="1"/>
          </p:cNvSpPr>
          <p:nvPr/>
        </p:nvSpPr>
        <p:spPr bwMode="auto">
          <a:xfrm>
            <a:off x="6581814" y="2431979"/>
            <a:ext cx="11074" cy="9456"/>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3" name="Line 92">
            <a:extLst>
              <a:ext uri="{FF2B5EF4-FFF2-40B4-BE49-F238E27FC236}">
                <a16:creationId xmlns:a16="http://schemas.microsoft.com/office/drawing/2014/main" id="{A94F8B04-76ED-AFBB-3BD4-0F2B79D4ED88}"/>
              </a:ext>
            </a:extLst>
          </p:cNvPr>
          <p:cNvSpPr>
            <a:spLocks noChangeShapeType="1"/>
          </p:cNvSpPr>
          <p:nvPr/>
        </p:nvSpPr>
        <p:spPr bwMode="auto">
          <a:xfrm>
            <a:off x="6581814" y="2643166"/>
            <a:ext cx="1582" cy="1576"/>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04" name="Rectangle 93">
            <a:extLst>
              <a:ext uri="{FF2B5EF4-FFF2-40B4-BE49-F238E27FC236}">
                <a16:creationId xmlns:a16="http://schemas.microsoft.com/office/drawing/2014/main" id="{786EA94D-429C-A4D0-1BA3-E187B484454C}"/>
              </a:ext>
            </a:extLst>
          </p:cNvPr>
          <p:cNvSpPr>
            <a:spLocks noChangeArrowheads="1"/>
          </p:cNvSpPr>
          <p:nvPr/>
        </p:nvSpPr>
        <p:spPr bwMode="auto">
          <a:xfrm>
            <a:off x="6581814" y="2643166"/>
            <a:ext cx="11074" cy="9456"/>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5" name="Line 94">
            <a:extLst>
              <a:ext uri="{FF2B5EF4-FFF2-40B4-BE49-F238E27FC236}">
                <a16:creationId xmlns:a16="http://schemas.microsoft.com/office/drawing/2014/main" id="{3352CD46-8497-AC39-75B4-3CDEE41BA894}"/>
              </a:ext>
            </a:extLst>
          </p:cNvPr>
          <p:cNvSpPr>
            <a:spLocks noChangeShapeType="1"/>
          </p:cNvSpPr>
          <p:nvPr/>
        </p:nvSpPr>
        <p:spPr bwMode="auto">
          <a:xfrm>
            <a:off x="6581814" y="2854353"/>
            <a:ext cx="1582" cy="1576"/>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06" name="Rectangle 95">
            <a:extLst>
              <a:ext uri="{FF2B5EF4-FFF2-40B4-BE49-F238E27FC236}">
                <a16:creationId xmlns:a16="http://schemas.microsoft.com/office/drawing/2014/main" id="{A2780229-EF3B-A575-6C1F-9DC60EA1B6CE}"/>
              </a:ext>
            </a:extLst>
          </p:cNvPr>
          <p:cNvSpPr>
            <a:spLocks noChangeArrowheads="1"/>
          </p:cNvSpPr>
          <p:nvPr/>
        </p:nvSpPr>
        <p:spPr bwMode="auto">
          <a:xfrm>
            <a:off x="6581814" y="2854353"/>
            <a:ext cx="11074" cy="9456"/>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7" name="Line 96">
            <a:extLst>
              <a:ext uri="{FF2B5EF4-FFF2-40B4-BE49-F238E27FC236}">
                <a16:creationId xmlns:a16="http://schemas.microsoft.com/office/drawing/2014/main" id="{7B788A74-3C86-A14C-AE54-AA976CDDAA56}"/>
              </a:ext>
            </a:extLst>
          </p:cNvPr>
          <p:cNvSpPr>
            <a:spLocks noChangeShapeType="1"/>
          </p:cNvSpPr>
          <p:nvPr/>
        </p:nvSpPr>
        <p:spPr bwMode="auto">
          <a:xfrm>
            <a:off x="6581814" y="3067116"/>
            <a:ext cx="1582" cy="1576"/>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08" name="Rectangle 97">
            <a:extLst>
              <a:ext uri="{FF2B5EF4-FFF2-40B4-BE49-F238E27FC236}">
                <a16:creationId xmlns:a16="http://schemas.microsoft.com/office/drawing/2014/main" id="{5EE3E22F-B124-0F61-EC15-C3F3B44A7109}"/>
              </a:ext>
            </a:extLst>
          </p:cNvPr>
          <p:cNvSpPr>
            <a:spLocks noChangeArrowheads="1"/>
          </p:cNvSpPr>
          <p:nvPr/>
        </p:nvSpPr>
        <p:spPr bwMode="auto">
          <a:xfrm>
            <a:off x="6581814" y="3067116"/>
            <a:ext cx="11074" cy="7880"/>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9" name="Line 98">
            <a:extLst>
              <a:ext uri="{FF2B5EF4-FFF2-40B4-BE49-F238E27FC236}">
                <a16:creationId xmlns:a16="http://schemas.microsoft.com/office/drawing/2014/main" id="{3CDB5C16-20F0-BB9F-BE4D-EB6FF3286A96}"/>
              </a:ext>
            </a:extLst>
          </p:cNvPr>
          <p:cNvSpPr>
            <a:spLocks noChangeShapeType="1"/>
          </p:cNvSpPr>
          <p:nvPr/>
        </p:nvSpPr>
        <p:spPr bwMode="auto">
          <a:xfrm>
            <a:off x="6581814" y="3278303"/>
            <a:ext cx="1582" cy="1576"/>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10" name="Rectangle 99">
            <a:extLst>
              <a:ext uri="{FF2B5EF4-FFF2-40B4-BE49-F238E27FC236}">
                <a16:creationId xmlns:a16="http://schemas.microsoft.com/office/drawing/2014/main" id="{C28074E6-3827-62FC-C071-4951182DC7F7}"/>
              </a:ext>
            </a:extLst>
          </p:cNvPr>
          <p:cNvSpPr>
            <a:spLocks noChangeArrowheads="1"/>
          </p:cNvSpPr>
          <p:nvPr/>
        </p:nvSpPr>
        <p:spPr bwMode="auto">
          <a:xfrm>
            <a:off x="6581814" y="3278303"/>
            <a:ext cx="11074" cy="7880"/>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grpSp>
        <p:nvGrpSpPr>
          <p:cNvPr id="220" name="グループ化 219">
            <a:extLst>
              <a:ext uri="{FF2B5EF4-FFF2-40B4-BE49-F238E27FC236}">
                <a16:creationId xmlns:a16="http://schemas.microsoft.com/office/drawing/2014/main" id="{B6C58BAA-118E-0E1A-C3F5-20AA1D3E9D11}"/>
              </a:ext>
            </a:extLst>
          </p:cNvPr>
          <p:cNvGrpSpPr/>
          <p:nvPr/>
        </p:nvGrpSpPr>
        <p:grpSpPr>
          <a:xfrm>
            <a:off x="125621" y="3741677"/>
            <a:ext cx="6460092" cy="1611735"/>
            <a:chOff x="141958" y="3741437"/>
            <a:chExt cx="6460092" cy="1611735"/>
          </a:xfrm>
        </p:grpSpPr>
        <p:pic>
          <p:nvPicPr>
            <p:cNvPr id="2" name="図 1"/>
            <p:cNvPicPr>
              <a:picLocks noChangeAspect="1"/>
            </p:cNvPicPr>
            <p:nvPr/>
          </p:nvPicPr>
          <p:blipFill>
            <a:blip r:embed="rId5"/>
            <a:stretch>
              <a:fillRect/>
            </a:stretch>
          </p:blipFill>
          <p:spPr>
            <a:xfrm>
              <a:off x="141958" y="3741439"/>
              <a:ext cx="6460092" cy="1611733"/>
            </a:xfrm>
            <a:prstGeom prst="rect">
              <a:avLst/>
            </a:prstGeom>
          </p:spPr>
        </p:pic>
        <p:sp>
          <p:nvSpPr>
            <p:cNvPr id="146" name="Line 49">
              <a:extLst>
                <a:ext uri="{FF2B5EF4-FFF2-40B4-BE49-F238E27FC236}">
                  <a16:creationId xmlns:a16="http://schemas.microsoft.com/office/drawing/2014/main" id="{E6FA3F6A-730F-BF0B-2595-E8F5EA258A98}"/>
                </a:ext>
              </a:extLst>
            </p:cNvPr>
            <p:cNvSpPr>
              <a:spLocks noChangeShapeType="1"/>
            </p:cNvSpPr>
            <p:nvPr/>
          </p:nvSpPr>
          <p:spPr bwMode="auto">
            <a:xfrm flipV="1">
              <a:off x="141958" y="3741437"/>
              <a:ext cx="6450656" cy="5161"/>
            </a:xfrm>
            <a:prstGeom prst="line">
              <a:avLst/>
            </a:prstGeom>
            <a:noFill/>
            <a:ln w="1270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grpSp>
      <p:cxnSp>
        <p:nvCxnSpPr>
          <p:cNvPr id="225" name="直線コネクタ 224">
            <a:extLst>
              <a:ext uri="{FF2B5EF4-FFF2-40B4-BE49-F238E27FC236}">
                <a16:creationId xmlns:a16="http://schemas.microsoft.com/office/drawing/2014/main" id="{97F19662-01B8-0E39-FDC5-66B94C7C16A8}"/>
              </a:ext>
            </a:extLst>
          </p:cNvPr>
          <p:cNvCxnSpPr>
            <a:cxnSpLocks/>
          </p:cNvCxnSpPr>
          <p:nvPr/>
        </p:nvCxnSpPr>
        <p:spPr>
          <a:xfrm>
            <a:off x="132521" y="3202784"/>
            <a:ext cx="66937"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1" name="直線コネクタ 230">
            <a:extLst>
              <a:ext uri="{FF2B5EF4-FFF2-40B4-BE49-F238E27FC236}">
                <a16:creationId xmlns:a16="http://schemas.microsoft.com/office/drawing/2014/main" id="{644D6F45-94C7-634C-3046-C42B8740AF4C}"/>
              </a:ext>
            </a:extLst>
          </p:cNvPr>
          <p:cNvCxnSpPr>
            <a:cxnSpLocks/>
          </p:cNvCxnSpPr>
          <p:nvPr/>
        </p:nvCxnSpPr>
        <p:spPr>
          <a:xfrm>
            <a:off x="132520" y="3009903"/>
            <a:ext cx="66937"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3" name="直線コネクタ 232">
            <a:extLst>
              <a:ext uri="{FF2B5EF4-FFF2-40B4-BE49-F238E27FC236}">
                <a16:creationId xmlns:a16="http://schemas.microsoft.com/office/drawing/2014/main" id="{C8CC81E6-83E5-105F-F608-37C7041E138D}"/>
              </a:ext>
            </a:extLst>
          </p:cNvPr>
          <p:cNvCxnSpPr>
            <a:cxnSpLocks/>
          </p:cNvCxnSpPr>
          <p:nvPr/>
        </p:nvCxnSpPr>
        <p:spPr>
          <a:xfrm>
            <a:off x="132520" y="2605066"/>
            <a:ext cx="6404918"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テキスト ボックス 14">
            <a:extLst>
              <a:ext uri="{FF2B5EF4-FFF2-40B4-BE49-F238E27FC236}">
                <a16:creationId xmlns:a16="http://schemas.microsoft.com/office/drawing/2014/main" id="{2E876E33-23E0-046B-A320-A8D26C93CE1D}"/>
              </a:ext>
            </a:extLst>
          </p:cNvPr>
          <p:cNvSpPr txBox="1"/>
          <p:nvPr/>
        </p:nvSpPr>
        <p:spPr>
          <a:xfrm>
            <a:off x="-105636" y="8945364"/>
            <a:ext cx="6698524" cy="430887"/>
          </a:xfrm>
          <a:prstGeom prst="rect">
            <a:avLst/>
          </a:prstGeom>
          <a:noFill/>
        </p:spPr>
        <p:txBody>
          <a:bodyPr wrap="square" rtlCol="0">
            <a:spAutoFit/>
          </a:bodyPr>
          <a:lstStyle/>
          <a:p>
            <a:r>
              <a:rPr lang="ja-JP" altLang="en-US" sz="1100" dirty="0">
                <a:latin typeface="ＭＳ 明朝" panose="02020609040205080304" pitchFamily="17" charset="-128"/>
                <a:ea typeface="ＭＳ 明朝" panose="02020609040205080304" pitchFamily="17" charset="-128"/>
              </a:rPr>
              <a:t>　</a:t>
            </a:r>
            <a:r>
              <a:rPr lang="en-US" altLang="ja-JP" sz="1100" b="1" dirty="0">
                <a:solidFill>
                  <a:srgbClr val="FF0000"/>
                </a:solidFill>
                <a:latin typeface="ＭＳ 明朝" panose="02020609040205080304" pitchFamily="17" charset="-128"/>
                <a:ea typeface="ＭＳ 明朝" panose="02020609040205080304" pitchFamily="17" charset="-128"/>
              </a:rPr>
              <a:t>※</a:t>
            </a:r>
            <a:r>
              <a:rPr lang="ja-JP" altLang="en-US" sz="1100" b="1" u="sng" dirty="0">
                <a:solidFill>
                  <a:srgbClr val="FF0000"/>
                </a:solidFill>
                <a:latin typeface="ＭＳ 明朝" panose="02020609040205080304" pitchFamily="17" charset="-128"/>
                <a:ea typeface="ＭＳ 明朝" panose="02020609040205080304" pitchFamily="17" charset="-128"/>
              </a:rPr>
              <a:t>令和８年度より、グリーン化特例のうち２５</a:t>
            </a:r>
            <a:r>
              <a:rPr lang="en-US" altLang="ja-JP" sz="1100" b="1" u="sng" dirty="0">
                <a:solidFill>
                  <a:srgbClr val="FF0000"/>
                </a:solidFill>
                <a:latin typeface="ＭＳ 明朝" panose="02020609040205080304" pitchFamily="17" charset="-128"/>
                <a:ea typeface="ＭＳ 明朝" panose="02020609040205080304" pitchFamily="17" charset="-128"/>
              </a:rPr>
              <a:t>%</a:t>
            </a:r>
            <a:r>
              <a:rPr lang="ja-JP" altLang="en-US" sz="1100" b="1" u="sng" dirty="0">
                <a:solidFill>
                  <a:srgbClr val="FF0000"/>
                </a:solidFill>
                <a:latin typeface="ＭＳ 明朝" panose="02020609040205080304" pitchFamily="17" charset="-128"/>
                <a:ea typeface="ＭＳ 明朝" panose="02020609040205080304" pitchFamily="17" charset="-128"/>
              </a:rPr>
              <a:t>軽減が廃止</a:t>
            </a:r>
            <a:r>
              <a:rPr lang="ja-JP" altLang="en-US" sz="1100" b="1" dirty="0">
                <a:solidFill>
                  <a:srgbClr val="FF0000"/>
                </a:solidFill>
                <a:latin typeface="ＭＳ 明朝" panose="02020609040205080304" pitchFamily="17" charset="-128"/>
                <a:ea typeface="ＭＳ 明朝" panose="02020609040205080304" pitchFamily="17" charset="-128"/>
              </a:rPr>
              <a:t>となり、特例１および特例２に該当する</a:t>
            </a:r>
            <a:endParaRPr lang="en-US" altLang="ja-JP" sz="1100" b="1" dirty="0">
              <a:solidFill>
                <a:srgbClr val="FF0000"/>
              </a:solidFill>
              <a:latin typeface="ＭＳ 明朝" panose="02020609040205080304" pitchFamily="17" charset="-128"/>
              <a:ea typeface="ＭＳ 明朝" panose="02020609040205080304" pitchFamily="17" charset="-128"/>
            </a:endParaRPr>
          </a:p>
          <a:p>
            <a:r>
              <a:rPr lang="ja-JP" altLang="en-US" sz="1100" b="1" dirty="0">
                <a:solidFill>
                  <a:srgbClr val="FF0000"/>
                </a:solidFill>
                <a:latin typeface="ＭＳ 明朝" panose="02020609040205080304" pitchFamily="17" charset="-128"/>
                <a:ea typeface="ＭＳ 明朝" panose="02020609040205080304" pitchFamily="17" charset="-128"/>
              </a:rPr>
              <a:t>　　車両のみが対象となります。お間違えのないようにご注意ください。</a:t>
            </a:r>
            <a:endParaRPr lang="en-US" altLang="ja-JP" sz="1100" b="1" dirty="0">
              <a:solidFill>
                <a:srgbClr val="FF0000"/>
              </a:solidFill>
              <a:latin typeface="ＭＳ 明朝" panose="02020609040205080304" pitchFamily="17" charset="-128"/>
              <a:ea typeface="ＭＳ 明朝" panose="02020609040205080304" pitchFamily="17" charset="-128"/>
            </a:endParaRPr>
          </a:p>
        </p:txBody>
      </p:sp>
      <p:sp>
        <p:nvSpPr>
          <p:cNvPr id="3" name="テキスト ボックス 2">
            <a:extLst>
              <a:ext uri="{FF2B5EF4-FFF2-40B4-BE49-F238E27FC236}">
                <a16:creationId xmlns:a16="http://schemas.microsoft.com/office/drawing/2014/main" id="{74BCB68C-1A4D-7628-16F7-7E4538E433A6}"/>
              </a:ext>
            </a:extLst>
          </p:cNvPr>
          <p:cNvSpPr txBox="1"/>
          <p:nvPr/>
        </p:nvSpPr>
        <p:spPr>
          <a:xfrm>
            <a:off x="5658558" y="-26790"/>
            <a:ext cx="1218630" cy="300082"/>
          </a:xfrm>
          <a:prstGeom prst="rect">
            <a:avLst/>
          </a:prstGeom>
          <a:noFill/>
        </p:spPr>
        <p:txBody>
          <a:bodyPr wrap="square" rtlCol="0">
            <a:spAutoFit/>
          </a:bodyPr>
          <a:lstStyle/>
          <a:p>
            <a:r>
              <a:rPr kumimoji="1" lang="en-US" altLang="ja-JP" dirty="0"/>
              <a:t>143618 - KD01</a:t>
            </a:r>
            <a:endParaRPr kumimoji="1" lang="ja-JP" altLang="en-US" dirty="0"/>
          </a:p>
        </p:txBody>
      </p:sp>
    </p:spTree>
    <p:extLst>
      <p:ext uri="{BB962C8B-B14F-4D97-AF65-F5344CB8AC3E}">
        <p14:creationId xmlns:p14="http://schemas.microsoft.com/office/powerpoint/2010/main" val="20957927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110561" y="1151276"/>
            <a:ext cx="3390567" cy="307777"/>
          </a:xfrm>
          <a:prstGeom prst="rect">
            <a:avLst/>
          </a:prstGeom>
          <a:solidFill>
            <a:schemeClr val="bg1">
              <a:lumMod val="85000"/>
            </a:schemeClr>
          </a:solidFill>
        </p:spPr>
        <p:txBody>
          <a:bodyPr wrap="square" lIns="91440" tIns="45720" rIns="91440" bIns="45720">
            <a:spAutoFit/>
          </a:bodyPr>
          <a:lstStyle/>
          <a:p>
            <a:r>
              <a:rPr lang="ja-JP" altLang="en-US" sz="1400" dirty="0">
                <a:ln w="0"/>
              </a:rPr>
              <a:t>★振替口座、残高の確認をお忘れなく！</a:t>
            </a:r>
          </a:p>
        </p:txBody>
      </p:sp>
      <p:sp>
        <p:nvSpPr>
          <p:cNvPr id="9" name="テキスト ボックス 8"/>
          <p:cNvSpPr txBox="1"/>
          <p:nvPr/>
        </p:nvSpPr>
        <p:spPr>
          <a:xfrm>
            <a:off x="110560" y="1408998"/>
            <a:ext cx="6502561" cy="2313454"/>
          </a:xfrm>
          <a:prstGeom prst="rect">
            <a:avLst/>
          </a:prstGeom>
          <a:noFill/>
        </p:spPr>
        <p:txBody>
          <a:bodyPr wrap="square" rtlCol="0">
            <a:spAutoFit/>
          </a:bodyPr>
          <a:lstStyle/>
          <a:p>
            <a:pPr>
              <a:lnSpc>
                <a:spcPts val="1600"/>
              </a:lnSpc>
            </a:pPr>
            <a:r>
              <a:rPr lang="ja-JP" altLang="en-US" dirty="0">
                <a:latin typeface="ＭＳ 明朝" panose="02020609040205080304" pitchFamily="17" charset="-128"/>
                <a:ea typeface="ＭＳ 明朝" panose="02020609040205080304" pitchFamily="17" charset="-128"/>
              </a:rPr>
              <a:t>　</a:t>
            </a:r>
            <a:r>
              <a:rPr lang="ja-JP" altLang="ja-JP" sz="1200" dirty="0">
                <a:latin typeface="ＭＳ 明朝" panose="02020609040205080304" pitchFamily="17" charset="-128"/>
                <a:ea typeface="ＭＳ 明朝" panose="02020609040205080304" pitchFamily="17" charset="-128"/>
              </a:rPr>
              <a:t>口座振替</a:t>
            </a:r>
            <a:r>
              <a:rPr lang="ja-JP" altLang="en-US" sz="1200" dirty="0">
                <a:latin typeface="ＭＳ 明朝" panose="02020609040205080304" pitchFamily="17" charset="-128"/>
                <a:ea typeface="ＭＳ 明朝" panose="02020609040205080304" pitchFamily="17" charset="-128"/>
              </a:rPr>
              <a:t>をご利用の</a:t>
            </a:r>
            <a:r>
              <a:rPr lang="ja-JP" altLang="ja-JP" sz="1200" dirty="0">
                <a:latin typeface="ＭＳ 明朝" panose="02020609040205080304" pitchFamily="17" charset="-128"/>
                <a:ea typeface="ＭＳ 明朝" panose="02020609040205080304" pitchFamily="17" charset="-128"/>
              </a:rPr>
              <a:t>方で</a:t>
            </a:r>
            <a:r>
              <a:rPr lang="ja-JP" altLang="en-US" sz="1200" dirty="0">
                <a:latin typeface="ＭＳ 明朝" panose="02020609040205080304" pitchFamily="17" charset="-128"/>
                <a:ea typeface="ＭＳ 明朝" panose="02020609040205080304" pitchFamily="17" charset="-128"/>
              </a:rPr>
              <a:t>納税義務者ご本人</a:t>
            </a:r>
            <a:r>
              <a:rPr lang="ja-JP" altLang="ja-JP" sz="1200" dirty="0">
                <a:latin typeface="ＭＳ 明朝" panose="02020609040205080304" pitchFamily="17" charset="-128"/>
                <a:ea typeface="ＭＳ 明朝" panose="02020609040205080304" pitchFamily="17" charset="-128"/>
              </a:rPr>
              <a:t>が口座振替依頼</a:t>
            </a:r>
            <a:r>
              <a:rPr lang="ja-JP" altLang="en-US" sz="1200" dirty="0">
                <a:latin typeface="ＭＳ 明朝" panose="02020609040205080304" pitchFamily="17" charset="-128"/>
                <a:ea typeface="ＭＳ 明朝" panose="02020609040205080304" pitchFamily="17" charset="-128"/>
              </a:rPr>
              <a:t>を</a:t>
            </a:r>
            <a:r>
              <a:rPr lang="ja-JP" altLang="ja-JP" sz="1200" dirty="0">
                <a:latin typeface="ＭＳ 明朝" panose="02020609040205080304" pitchFamily="17" charset="-128"/>
                <a:ea typeface="ＭＳ 明朝" panose="02020609040205080304" pitchFamily="17" charset="-128"/>
              </a:rPr>
              <a:t>していないにもかかわらず、ご家族の方の名義口座から口座振替になっている方については、</a:t>
            </a:r>
            <a:r>
              <a:rPr lang="ja-JP" altLang="en-US" sz="1200" dirty="0">
                <a:latin typeface="ＭＳ 明朝" panose="02020609040205080304" pitchFamily="17" charset="-128"/>
                <a:ea typeface="ＭＳ 明朝" panose="02020609040205080304" pitchFamily="17" charset="-128"/>
              </a:rPr>
              <a:t>過去に町で</a:t>
            </a:r>
            <a:r>
              <a:rPr lang="ja-JP" altLang="ja-JP" sz="1200" dirty="0">
                <a:latin typeface="ＭＳ 明朝" panose="02020609040205080304" pitchFamily="17" charset="-128"/>
                <a:ea typeface="ＭＳ 明朝" panose="02020609040205080304" pitchFamily="17" charset="-128"/>
              </a:rPr>
              <a:t>実施した</a:t>
            </a:r>
            <a:r>
              <a:rPr lang="ja-JP" altLang="ja-JP" sz="1200" b="1" dirty="0">
                <a:latin typeface="ＭＳ 明朝" panose="02020609040205080304" pitchFamily="17" charset="-128"/>
                <a:ea typeface="ＭＳ 明朝" panose="02020609040205080304" pitchFamily="17" charset="-128"/>
              </a:rPr>
              <a:t>一世帯一口座による振替制度（家族全員の税を一人の口座から引き落とす）により口座振替が申し込まれている場合があります</a:t>
            </a:r>
            <a:r>
              <a:rPr lang="ja-JP" altLang="ja-JP" sz="1200" dirty="0">
                <a:latin typeface="ＭＳ 明朝" panose="02020609040205080304" pitchFamily="17" charset="-128"/>
                <a:ea typeface="ＭＳ 明朝" panose="02020609040205080304" pitchFamily="17" charset="-128"/>
              </a:rPr>
              <a:t>。</a:t>
            </a:r>
            <a:r>
              <a:rPr lang="ja-JP" altLang="en-US" sz="1200" dirty="0">
                <a:latin typeface="ＭＳ 明朝" panose="02020609040205080304" pitchFamily="17" charset="-128"/>
                <a:ea typeface="ＭＳ 明朝" panose="02020609040205080304" pitchFamily="17" charset="-128"/>
              </a:rPr>
              <a:t>納税通知書記載の</a:t>
            </a:r>
            <a:r>
              <a:rPr lang="ja-JP" altLang="ja-JP" sz="1200" dirty="0">
                <a:latin typeface="ＭＳ 明朝" panose="02020609040205080304" pitchFamily="17" charset="-128"/>
                <a:ea typeface="ＭＳ 明朝" panose="02020609040205080304" pitchFamily="17" charset="-128"/>
              </a:rPr>
              <a:t>口座からの振替に不都合等</a:t>
            </a:r>
            <a:r>
              <a:rPr lang="ja-JP" altLang="en-US" sz="1200" dirty="0">
                <a:latin typeface="ＭＳ 明朝" panose="02020609040205080304" pitchFamily="17" charset="-128"/>
                <a:ea typeface="ＭＳ 明朝" panose="02020609040205080304" pitchFamily="17" charset="-128"/>
              </a:rPr>
              <a:t>があり</a:t>
            </a:r>
            <a:r>
              <a:rPr lang="ja-JP" altLang="ja-JP" sz="1200" dirty="0">
                <a:latin typeface="ＭＳ 明朝" panose="02020609040205080304" pitchFamily="17" charset="-128"/>
                <a:ea typeface="ＭＳ 明朝" panose="02020609040205080304" pitchFamily="17" charset="-128"/>
              </a:rPr>
              <a:t>ましたら</a:t>
            </a:r>
            <a:r>
              <a:rPr lang="ja-JP" altLang="ja-JP" sz="1400" b="1" dirty="0">
                <a:latin typeface="+mj-ea"/>
                <a:ea typeface="+mj-ea"/>
              </a:rPr>
              <a:t>「</a:t>
            </a:r>
            <a:r>
              <a:rPr lang="ja-JP" altLang="en-US" sz="1400" b="1" u="sng" dirty="0">
                <a:solidFill>
                  <a:srgbClr val="FF0000"/>
                </a:solidFill>
                <a:latin typeface="+mj-ea"/>
                <a:ea typeface="+mj-ea"/>
              </a:rPr>
              <a:t>令和８</a:t>
            </a:r>
            <a:r>
              <a:rPr lang="ja-JP" altLang="ja-JP" sz="1400" b="1" u="sng" dirty="0">
                <a:solidFill>
                  <a:srgbClr val="FF0000"/>
                </a:solidFill>
                <a:latin typeface="+mj-ea"/>
                <a:ea typeface="+mj-ea"/>
              </a:rPr>
              <a:t>年５月</a:t>
            </a:r>
            <a:r>
              <a:rPr lang="ja-JP" altLang="en-US" sz="1400" b="1" u="sng" dirty="0">
                <a:solidFill>
                  <a:srgbClr val="FF0000"/>
                </a:solidFill>
                <a:latin typeface="+mj-ea"/>
                <a:ea typeface="+mj-ea"/>
              </a:rPr>
              <a:t>１５</a:t>
            </a:r>
            <a:r>
              <a:rPr lang="ja-JP" altLang="ja-JP" sz="1400" b="1" u="sng" dirty="0">
                <a:solidFill>
                  <a:srgbClr val="FF0000"/>
                </a:solidFill>
                <a:latin typeface="+mj-ea"/>
                <a:ea typeface="+mj-ea"/>
              </a:rPr>
              <a:t>日（</a:t>
            </a:r>
            <a:r>
              <a:rPr lang="ja-JP" altLang="en-US" sz="1400" b="1" u="sng" dirty="0">
                <a:solidFill>
                  <a:srgbClr val="FF0000"/>
                </a:solidFill>
                <a:latin typeface="+mj-ea"/>
                <a:ea typeface="+mj-ea"/>
              </a:rPr>
              <a:t>金</a:t>
            </a:r>
            <a:r>
              <a:rPr lang="ja-JP" altLang="ja-JP" sz="1400" b="1" u="sng" dirty="0">
                <a:solidFill>
                  <a:srgbClr val="FF0000"/>
                </a:solidFill>
                <a:latin typeface="+mj-ea"/>
                <a:ea typeface="+mj-ea"/>
              </a:rPr>
              <a:t>）</a:t>
            </a:r>
            <a:r>
              <a:rPr lang="ja-JP" altLang="ja-JP" sz="1400" b="1" dirty="0">
                <a:latin typeface="+mj-ea"/>
                <a:ea typeface="+mj-ea"/>
              </a:rPr>
              <a:t>」</a:t>
            </a:r>
            <a:r>
              <a:rPr lang="ja-JP" altLang="ja-JP" sz="1200" u="dbl" dirty="0">
                <a:latin typeface="ＭＳ 明朝" panose="02020609040205080304" pitchFamily="17" charset="-128"/>
                <a:ea typeface="ＭＳ 明朝" panose="02020609040205080304" pitchFamily="17" charset="-128"/>
              </a:rPr>
              <a:t>まで</a:t>
            </a:r>
            <a:r>
              <a:rPr lang="ja-JP" altLang="ja-JP" sz="1200" dirty="0">
                <a:latin typeface="ＭＳ 明朝" panose="02020609040205080304" pitchFamily="17" charset="-128"/>
                <a:ea typeface="ＭＳ 明朝" panose="02020609040205080304" pitchFamily="17" charset="-128"/>
              </a:rPr>
              <a:t>に下記問い合わせ先までご連絡ください。</a:t>
            </a:r>
          </a:p>
          <a:p>
            <a:pPr>
              <a:lnSpc>
                <a:spcPts val="1600"/>
              </a:lnSpc>
            </a:pPr>
            <a:r>
              <a:rPr lang="ja-JP" altLang="ja-JP" sz="1200" dirty="0">
                <a:latin typeface="ＭＳ 明朝" panose="02020609040205080304" pitchFamily="17" charset="-128"/>
                <a:ea typeface="ＭＳ 明朝" panose="02020609040205080304" pitchFamily="17" charset="-128"/>
              </a:rPr>
              <a:t>　ご連絡いただいた方には納付書を送付しますので、</a:t>
            </a:r>
            <a:r>
              <a:rPr lang="ja-JP" altLang="en-US" sz="1200" dirty="0">
                <a:latin typeface="ＭＳ 明朝" panose="02020609040205080304" pitchFamily="17" charset="-128"/>
                <a:ea typeface="ＭＳ 明朝" panose="02020609040205080304" pitchFamily="17" charset="-128"/>
              </a:rPr>
              <a:t>役場会計課または</a:t>
            </a:r>
            <a:r>
              <a:rPr lang="ja-JP" altLang="ja-JP" sz="1200" dirty="0">
                <a:latin typeface="ＭＳ 明朝" panose="02020609040205080304" pitchFamily="17" charset="-128"/>
                <a:ea typeface="ＭＳ 明朝" panose="02020609040205080304" pitchFamily="17" charset="-128"/>
              </a:rPr>
              <a:t>納付書裏面記載の金融機関</a:t>
            </a:r>
            <a:r>
              <a:rPr lang="ja-JP" altLang="en-US" sz="1200" dirty="0">
                <a:latin typeface="ＭＳ 明朝" panose="02020609040205080304" pitchFamily="17" charset="-128"/>
                <a:ea typeface="ＭＳ 明朝" panose="02020609040205080304" pitchFamily="17" charset="-128"/>
              </a:rPr>
              <a:t>等でご納付ください。</a:t>
            </a:r>
            <a:endParaRPr lang="en-US" altLang="ja-JP" sz="1200" dirty="0">
              <a:latin typeface="ＭＳ 明朝" panose="02020609040205080304" pitchFamily="17" charset="-128"/>
              <a:ea typeface="ＭＳ 明朝" panose="02020609040205080304" pitchFamily="17" charset="-128"/>
            </a:endParaRPr>
          </a:p>
          <a:p>
            <a:pPr>
              <a:lnSpc>
                <a:spcPts val="1600"/>
              </a:lnSpc>
            </a:pPr>
            <a:r>
              <a:rPr lang="ja-JP" altLang="ja-JP" sz="1200" dirty="0">
                <a:latin typeface="ＭＳ 明朝" panose="02020609040205080304" pitchFamily="17" charset="-128"/>
                <a:ea typeface="ＭＳ 明朝" panose="02020609040205080304" pitchFamily="17" charset="-128"/>
              </a:rPr>
              <a:t>　なお、</a:t>
            </a:r>
            <a:r>
              <a:rPr lang="ja-JP" altLang="en-US" sz="1200" dirty="0">
                <a:latin typeface="ＭＳ 明朝" panose="02020609040205080304" pitchFamily="17" charset="-128"/>
                <a:ea typeface="ＭＳ 明朝" panose="02020609040205080304" pitchFamily="17" charset="-128"/>
              </a:rPr>
              <a:t>次</a:t>
            </a:r>
            <a:r>
              <a:rPr lang="ja-JP" altLang="ja-JP" sz="1200" dirty="0">
                <a:latin typeface="ＭＳ 明朝" panose="02020609040205080304" pitchFamily="17" charset="-128"/>
                <a:ea typeface="ＭＳ 明朝" panose="02020609040205080304" pitchFamily="17" charset="-128"/>
              </a:rPr>
              <a:t>年度分（</a:t>
            </a:r>
            <a:r>
              <a:rPr lang="ja-JP" altLang="en-US" sz="1200" dirty="0">
                <a:latin typeface="ＭＳ 明朝" panose="02020609040205080304" pitchFamily="17" charset="-128"/>
                <a:ea typeface="ＭＳ 明朝" panose="02020609040205080304" pitchFamily="17" charset="-128"/>
              </a:rPr>
              <a:t>令和９</a:t>
            </a:r>
            <a:r>
              <a:rPr lang="ja-JP" altLang="ja-JP" sz="1200" dirty="0">
                <a:latin typeface="ＭＳ 明朝" panose="02020609040205080304" pitchFamily="17" charset="-128"/>
                <a:ea typeface="ＭＳ 明朝" panose="02020609040205080304" pitchFamily="17" charset="-128"/>
              </a:rPr>
              <a:t>年度分）の軽自動車税について、新規に口座振替を希望される場合は、納</a:t>
            </a:r>
            <a:r>
              <a:rPr lang="ja-JP" altLang="en-US" sz="1200" dirty="0">
                <a:latin typeface="ＭＳ 明朝" panose="02020609040205080304" pitchFamily="17" charset="-128"/>
                <a:ea typeface="ＭＳ 明朝" panose="02020609040205080304" pitchFamily="17" charset="-128"/>
              </a:rPr>
              <a:t>期限</a:t>
            </a:r>
            <a:r>
              <a:rPr lang="ja-JP" altLang="ja-JP" sz="1200" dirty="0">
                <a:latin typeface="ＭＳ 明朝" panose="02020609040205080304" pitchFamily="17" charset="-128"/>
                <a:ea typeface="ＭＳ 明朝" panose="02020609040205080304" pitchFamily="17" charset="-128"/>
              </a:rPr>
              <a:t>の約１か月前まで（</a:t>
            </a:r>
            <a:r>
              <a:rPr lang="ja-JP" altLang="en-US" sz="1200" dirty="0">
                <a:latin typeface="ＭＳ 明朝" panose="02020609040205080304" pitchFamily="17" charset="-128"/>
                <a:ea typeface="ＭＳ 明朝" panose="02020609040205080304" pitchFamily="17" charset="-128"/>
              </a:rPr>
              <a:t>令和９</a:t>
            </a:r>
            <a:r>
              <a:rPr lang="ja-JP" altLang="ja-JP" sz="1200" dirty="0">
                <a:latin typeface="ＭＳ 明朝" panose="02020609040205080304" pitchFamily="17" charset="-128"/>
                <a:ea typeface="ＭＳ 明朝" panose="02020609040205080304" pitchFamily="17" charset="-128"/>
              </a:rPr>
              <a:t>年４月</a:t>
            </a:r>
            <a:r>
              <a:rPr lang="ja-JP" altLang="en-US" sz="1200" dirty="0">
                <a:latin typeface="ＭＳ 明朝" panose="02020609040205080304" pitchFamily="17" charset="-128"/>
                <a:ea typeface="ＭＳ 明朝" panose="02020609040205080304" pitchFamily="17" charset="-128"/>
              </a:rPr>
              <a:t>中</a:t>
            </a:r>
            <a:r>
              <a:rPr lang="ja-JP" altLang="ja-JP" sz="1200" dirty="0">
                <a:latin typeface="ＭＳ 明朝" panose="02020609040205080304" pitchFamily="17" charset="-128"/>
                <a:ea typeface="ＭＳ 明朝" panose="02020609040205080304" pitchFamily="17" charset="-128"/>
              </a:rPr>
              <a:t>旬頃まで）に中井町指定金融機関にて申し込みしていただければ、口座振替となります。</a:t>
            </a:r>
            <a:endParaRPr lang="en-US" altLang="ja-JP" sz="1200" dirty="0">
              <a:latin typeface="ＭＳ 明朝" panose="02020609040205080304" pitchFamily="17" charset="-128"/>
              <a:ea typeface="ＭＳ 明朝" panose="02020609040205080304" pitchFamily="17" charset="-128"/>
            </a:endParaRPr>
          </a:p>
          <a:p>
            <a:endParaRPr kumimoji="1" lang="ja-JP" altLang="en-US" sz="1100" dirty="0">
              <a:latin typeface="ＭＳ 明朝" panose="02020609040205080304" pitchFamily="17" charset="-128"/>
              <a:ea typeface="ＭＳ 明朝" panose="02020609040205080304" pitchFamily="17" charset="-128"/>
            </a:endParaRPr>
          </a:p>
        </p:txBody>
      </p:sp>
      <p:sp>
        <p:nvSpPr>
          <p:cNvPr id="14" name="テキスト ボックス 13"/>
          <p:cNvSpPr txBox="1"/>
          <p:nvPr/>
        </p:nvSpPr>
        <p:spPr>
          <a:xfrm>
            <a:off x="65528" y="4607321"/>
            <a:ext cx="6524623" cy="1118576"/>
          </a:xfrm>
          <a:prstGeom prst="rect">
            <a:avLst/>
          </a:prstGeom>
          <a:noFill/>
        </p:spPr>
        <p:txBody>
          <a:bodyPr wrap="square" rtlCol="0">
            <a:spAutoFit/>
          </a:bodyPr>
          <a:lstStyle/>
          <a:p>
            <a:pPr>
              <a:lnSpc>
                <a:spcPts val="1600"/>
              </a:lnSpc>
              <a:spcAft>
                <a:spcPts val="100"/>
              </a:spcAft>
            </a:pPr>
            <a:r>
              <a:rPr lang="ja-JP" altLang="en-US" dirty="0"/>
              <a:t>　　</a:t>
            </a:r>
            <a:r>
              <a:rPr lang="ja-JP" altLang="en-US" sz="1200" dirty="0">
                <a:latin typeface="ＭＳ 明朝" panose="02020609040205080304" pitchFamily="17" charset="-128"/>
                <a:ea typeface="ＭＳ 明朝" panose="02020609040205080304" pitchFamily="17" charset="-128"/>
              </a:rPr>
              <a:t>口座振替をご利用の方に送付していた「口座振替納付済通知書」は、</a:t>
            </a:r>
            <a:r>
              <a:rPr lang="ja-JP" altLang="en-US" sz="1200" u="sng" dirty="0">
                <a:latin typeface="ＭＳ 明朝" panose="02020609040205080304" pitchFamily="17" charset="-128"/>
                <a:ea typeface="ＭＳ 明朝" panose="02020609040205080304" pitchFamily="17" charset="-128"/>
              </a:rPr>
              <a:t>令和７年度を最後に送付を終了しています。</a:t>
            </a:r>
            <a:r>
              <a:rPr lang="ja-JP" altLang="en-US" sz="1200" dirty="0">
                <a:latin typeface="ＭＳ 明朝" panose="02020609040205080304" pitchFamily="17" charset="-128"/>
                <a:ea typeface="ＭＳ 明朝" panose="02020609040205080304" pitchFamily="17" charset="-128"/>
              </a:rPr>
              <a:t>令和５年１月から軽</a:t>
            </a:r>
            <a:r>
              <a:rPr lang="en-US" altLang="ja-JP" sz="1200" dirty="0">
                <a:latin typeface="ＭＳ 明朝" panose="02020609040205080304" pitchFamily="17" charset="-128"/>
                <a:ea typeface="ＭＳ 明朝" panose="02020609040205080304" pitchFamily="17" charset="-128"/>
              </a:rPr>
              <a:t>JNKS</a:t>
            </a:r>
            <a:r>
              <a:rPr lang="ja-JP" altLang="en-US" sz="1200" dirty="0">
                <a:latin typeface="ＭＳ 明朝" panose="02020609040205080304" pitchFamily="17" charset="-128"/>
                <a:ea typeface="ＭＳ 明朝" panose="02020609040205080304" pitchFamily="17" charset="-128"/>
              </a:rPr>
              <a:t>による納税情報の確認が可能となり、継続検査を受ける際に納税証明書が原則提示不要となりました。</a:t>
            </a:r>
            <a:endParaRPr lang="en-US" altLang="ja-JP" sz="1200" dirty="0">
              <a:latin typeface="ＭＳ 明朝" panose="02020609040205080304" pitchFamily="17" charset="-128"/>
              <a:ea typeface="ＭＳ 明朝" panose="02020609040205080304" pitchFamily="17" charset="-128"/>
            </a:endParaRPr>
          </a:p>
          <a:p>
            <a:pPr>
              <a:lnSpc>
                <a:spcPts val="1600"/>
              </a:lnSpc>
              <a:spcAft>
                <a:spcPts val="100"/>
              </a:spcAft>
            </a:pPr>
            <a:r>
              <a:rPr lang="ja-JP" altLang="en-US" sz="1200" dirty="0">
                <a:latin typeface="ＭＳ 明朝" panose="02020609040205080304" pitchFamily="17" charset="-128"/>
                <a:ea typeface="ＭＳ 明朝" panose="02020609040205080304" pitchFamily="17" charset="-128"/>
              </a:rPr>
              <a:t>　</a:t>
            </a:r>
            <a:r>
              <a:rPr lang="en-US" altLang="ja-JP" sz="1200" dirty="0">
                <a:latin typeface="ＭＳ 明朝" panose="02020609040205080304" pitchFamily="17" charset="-128"/>
                <a:ea typeface="ＭＳ 明朝" panose="02020609040205080304" pitchFamily="17" charset="-128"/>
              </a:rPr>
              <a:t>※</a:t>
            </a:r>
            <a:r>
              <a:rPr lang="ja-JP" altLang="en-US" sz="1200" dirty="0">
                <a:latin typeface="ＭＳ 明朝" panose="02020609040205080304" pitchFamily="17" charset="-128"/>
                <a:ea typeface="ＭＳ 明朝" panose="02020609040205080304" pitchFamily="17" charset="-128"/>
              </a:rPr>
              <a:t>他市町村に転出した際などには、納税証明書が必要となる場合があります。</a:t>
            </a:r>
            <a:endParaRPr lang="en-US" altLang="ja-JP" sz="1200" dirty="0">
              <a:latin typeface="ＭＳ 明朝" panose="02020609040205080304" pitchFamily="17" charset="-128"/>
              <a:ea typeface="ＭＳ 明朝" panose="02020609040205080304" pitchFamily="17" charset="-128"/>
            </a:endParaRPr>
          </a:p>
          <a:p>
            <a:pPr>
              <a:lnSpc>
                <a:spcPts val="1600"/>
              </a:lnSpc>
            </a:pPr>
            <a:r>
              <a:rPr lang="ja-JP" altLang="en-US" sz="1200" dirty="0">
                <a:latin typeface="ＭＳ 明朝" panose="02020609040205080304" pitchFamily="17" charset="-128"/>
                <a:ea typeface="ＭＳ 明朝" panose="02020609040205080304" pitchFamily="17" charset="-128"/>
              </a:rPr>
              <a:t>　　証明書をご希望の方は税務町民課の窓口にお越しください。</a:t>
            </a:r>
            <a:endParaRPr lang="en-US" altLang="ja-JP" sz="1200" dirty="0">
              <a:latin typeface="ＭＳ 明朝" panose="02020609040205080304" pitchFamily="17" charset="-128"/>
              <a:ea typeface="ＭＳ 明朝" panose="02020609040205080304" pitchFamily="17" charset="-128"/>
            </a:endParaRPr>
          </a:p>
        </p:txBody>
      </p:sp>
      <p:grpSp>
        <p:nvGrpSpPr>
          <p:cNvPr id="8" name="グループ化 7"/>
          <p:cNvGrpSpPr/>
          <p:nvPr/>
        </p:nvGrpSpPr>
        <p:grpSpPr>
          <a:xfrm>
            <a:off x="3266820" y="9432965"/>
            <a:ext cx="3898630" cy="435820"/>
            <a:chOff x="2577494" y="9081924"/>
            <a:chExt cx="4390577" cy="450937"/>
          </a:xfrm>
        </p:grpSpPr>
        <p:pic>
          <p:nvPicPr>
            <p:cNvPr id="2" name="図 1"/>
            <p:cNvPicPr>
              <a:picLocks noChangeAspect="1"/>
            </p:cNvPicPr>
            <p:nvPr/>
          </p:nvPicPr>
          <p:blipFill>
            <a:blip r:embed="rId2"/>
            <a:stretch>
              <a:fillRect/>
            </a:stretch>
          </p:blipFill>
          <p:spPr>
            <a:xfrm>
              <a:off x="2577494" y="9081924"/>
              <a:ext cx="435374" cy="442795"/>
            </a:xfrm>
            <a:prstGeom prst="rect">
              <a:avLst/>
            </a:prstGeom>
          </p:spPr>
        </p:pic>
        <p:sp>
          <p:nvSpPr>
            <p:cNvPr id="20" name="テキスト ボックス 19"/>
            <p:cNvSpPr txBox="1"/>
            <p:nvPr/>
          </p:nvSpPr>
          <p:spPr>
            <a:xfrm>
              <a:off x="3012868" y="9087028"/>
              <a:ext cx="3955203" cy="445833"/>
            </a:xfrm>
            <a:prstGeom prst="rect">
              <a:avLst/>
            </a:prstGeom>
            <a:noFill/>
          </p:spPr>
          <p:txBody>
            <a:bodyPr wrap="square" rtlCol="0">
              <a:spAutoFit/>
            </a:bodyPr>
            <a:lstStyle/>
            <a:p>
              <a:r>
                <a:rPr kumimoji="1" lang="ja-JP" altLang="en-US" sz="1050" dirty="0"/>
                <a:t>お問い合わせ</a:t>
              </a:r>
              <a:r>
                <a:rPr kumimoji="1" lang="ja-JP" altLang="en-US" sz="1100" dirty="0"/>
                <a:t>：中井町役場税務町民課税務班</a:t>
              </a:r>
              <a:endParaRPr lang="en-US" altLang="ja-JP" sz="1100" dirty="0"/>
            </a:p>
            <a:p>
              <a:r>
                <a:rPr kumimoji="1" lang="ja-JP" altLang="en-US" sz="1100" dirty="0"/>
                <a:t>　　　　　　</a:t>
              </a:r>
              <a:r>
                <a:rPr lang="ja-JP" altLang="en-US" sz="1100" dirty="0"/>
                <a:t>ＴＥＬ</a:t>
              </a:r>
              <a:r>
                <a:rPr kumimoji="1" lang="en-US" altLang="ja-JP" sz="1100" dirty="0"/>
                <a:t>:</a:t>
              </a:r>
              <a:r>
                <a:rPr kumimoji="1" lang="ja-JP" altLang="en-US" sz="1100" dirty="0"/>
                <a:t>０４６５－８１－１１１３</a:t>
              </a:r>
              <a:r>
                <a:rPr lang="ja-JP" altLang="en-US" sz="1100" dirty="0"/>
                <a:t>（税務班直通）</a:t>
              </a:r>
              <a:endParaRPr kumimoji="1" lang="en-US" altLang="ja-JP" sz="1100" dirty="0"/>
            </a:p>
          </p:txBody>
        </p:sp>
      </p:grpSp>
      <p:sp>
        <p:nvSpPr>
          <p:cNvPr id="3" name="正方形/長方形 2"/>
          <p:cNvSpPr/>
          <p:nvPr/>
        </p:nvSpPr>
        <p:spPr>
          <a:xfrm>
            <a:off x="10482" y="795460"/>
            <a:ext cx="2896947" cy="369332"/>
          </a:xfrm>
          <a:prstGeom prst="rect">
            <a:avLst/>
          </a:prstGeom>
          <a:noFill/>
        </p:spPr>
        <p:txBody>
          <a:bodyPr wrap="none" lIns="91440" tIns="45720" rIns="91440" bIns="45720">
            <a:spAutoFit/>
          </a:bodyPr>
          <a:lstStyle/>
          <a:p>
            <a:pPr algn="ctr"/>
            <a:r>
              <a:rPr lang="en-US" altLang="ja-JP" sz="1800" dirty="0">
                <a:ln w="0"/>
                <a:effectLst>
                  <a:outerShdw blurRad="38100" dist="19050" dir="2700000" algn="tl" rotWithShape="0">
                    <a:schemeClr val="dk1">
                      <a:alpha val="40000"/>
                    </a:schemeClr>
                  </a:outerShdw>
                </a:effectLst>
              </a:rPr>
              <a:t>【</a:t>
            </a:r>
            <a:r>
              <a:rPr lang="ja-JP" altLang="en-US" sz="1800" dirty="0">
                <a:ln w="0"/>
                <a:effectLst>
                  <a:outerShdw blurRad="38100" dist="19050" dir="2700000" algn="tl" rotWithShape="0">
                    <a:schemeClr val="dk1">
                      <a:alpha val="40000"/>
                    </a:schemeClr>
                  </a:outerShdw>
                </a:effectLst>
              </a:rPr>
              <a:t>口座振替をご利用の方へ</a:t>
            </a:r>
            <a:r>
              <a:rPr lang="en-US" altLang="ja-JP" sz="1800" dirty="0">
                <a:ln w="0"/>
                <a:effectLst>
                  <a:outerShdw blurRad="38100" dist="19050" dir="2700000" algn="tl" rotWithShape="0">
                    <a:schemeClr val="dk1">
                      <a:alpha val="40000"/>
                    </a:schemeClr>
                  </a:outerShdw>
                </a:effectLst>
              </a:rPr>
              <a:t>】</a:t>
            </a:r>
            <a:endParaRPr lang="ja-JP" altLang="en-US" sz="1800" dirty="0">
              <a:ln w="0"/>
              <a:effectLst>
                <a:outerShdw blurRad="38100" dist="19050" dir="2700000" algn="tl" rotWithShape="0">
                  <a:schemeClr val="dk1">
                    <a:alpha val="40000"/>
                  </a:schemeClr>
                </a:outerShdw>
              </a:effectLst>
            </a:endParaRPr>
          </a:p>
        </p:txBody>
      </p:sp>
      <p:sp>
        <p:nvSpPr>
          <p:cNvPr id="15" name="テキスト ボックス 14"/>
          <p:cNvSpPr txBox="1"/>
          <p:nvPr/>
        </p:nvSpPr>
        <p:spPr>
          <a:xfrm>
            <a:off x="137657" y="5990437"/>
            <a:ext cx="6726942" cy="3488134"/>
          </a:xfrm>
          <a:prstGeom prst="rect">
            <a:avLst/>
          </a:prstGeom>
          <a:noFill/>
          <a:ln>
            <a:noFill/>
          </a:ln>
        </p:spPr>
        <p:txBody>
          <a:bodyPr wrap="square" rtlCol="0">
            <a:spAutoFit/>
          </a:bodyPr>
          <a:lstStyle/>
          <a:p>
            <a:pPr>
              <a:lnSpc>
                <a:spcPts val="1600"/>
              </a:lnSpc>
              <a:spcAft>
                <a:spcPts val="600"/>
              </a:spcAft>
            </a:pPr>
            <a:r>
              <a:rPr lang="ja-JP" altLang="en-US" sz="1100" dirty="0">
                <a:latin typeface="ＭＳ 明朝" panose="02020609040205080304" pitchFamily="17" charset="-128"/>
                <a:ea typeface="ＭＳ 明朝" panose="02020609040205080304" pitchFamily="17" charset="-128"/>
              </a:rPr>
              <a:t>　</a:t>
            </a:r>
            <a:r>
              <a:rPr lang="ja-JP" altLang="en-US" sz="1200" dirty="0">
                <a:latin typeface="ＭＳ 明朝" panose="02020609040205080304" pitchFamily="17" charset="-128"/>
                <a:ea typeface="ＭＳ 明朝" panose="02020609040205080304" pitchFamily="17" charset="-128"/>
              </a:rPr>
              <a:t>障害者手帳等をお持ちの方または障害者手帳等の交付を受けている方と生計を一にする方が所有し、専ら当該障がい者の方の為に使用する軽自動車や公益のために直接使用すると認められる軽自動車に対する税金を減免する制度があります。</a:t>
            </a:r>
            <a:endParaRPr lang="en-US" altLang="ja-JP" sz="1200" dirty="0">
              <a:latin typeface="ＭＳ 明朝" panose="02020609040205080304" pitchFamily="17" charset="-128"/>
              <a:ea typeface="ＭＳ 明朝" panose="02020609040205080304" pitchFamily="17" charset="-128"/>
            </a:endParaRPr>
          </a:p>
          <a:p>
            <a:pPr>
              <a:lnSpc>
                <a:spcPts val="1600"/>
              </a:lnSpc>
              <a:spcAft>
                <a:spcPts val="600"/>
              </a:spcAft>
            </a:pPr>
            <a:r>
              <a:rPr lang="ja-JP" altLang="en-US" sz="1200" b="1" u="sng" dirty="0">
                <a:solidFill>
                  <a:srgbClr val="C00000"/>
                </a:solidFill>
                <a:highlight>
                  <a:srgbClr val="FFFF99"/>
                </a:highlight>
                <a:latin typeface="ＭＳ 明朝" panose="02020609040205080304" pitchFamily="17" charset="-128"/>
                <a:ea typeface="ＭＳ 明朝" panose="02020609040205080304" pitchFamily="17" charset="-128"/>
              </a:rPr>
              <a:t>令和７年度に減免申請をされた方は、令和８年度から継続減免対象者となります。</a:t>
            </a:r>
            <a:endParaRPr lang="en-US" altLang="ja-JP" sz="1200" b="1" u="sng" dirty="0">
              <a:solidFill>
                <a:srgbClr val="C00000"/>
              </a:solidFill>
              <a:highlight>
                <a:srgbClr val="FFFF99"/>
              </a:highlight>
              <a:latin typeface="ＭＳ 明朝" panose="02020609040205080304" pitchFamily="17" charset="-128"/>
              <a:ea typeface="ＭＳ 明朝" panose="02020609040205080304" pitchFamily="17" charset="-128"/>
            </a:endParaRPr>
          </a:p>
          <a:p>
            <a:pPr>
              <a:spcAft>
                <a:spcPts val="100"/>
              </a:spcAft>
            </a:pPr>
            <a:r>
              <a:rPr lang="ja-JP" altLang="en-US" sz="1200" dirty="0">
                <a:solidFill>
                  <a:srgbClr val="FF0000"/>
                </a:solidFill>
                <a:latin typeface="ＭＳ 明朝" panose="02020609040205080304" pitchFamily="17" charset="-128"/>
                <a:ea typeface="ＭＳ 明朝" panose="02020609040205080304" pitchFamily="17" charset="-128"/>
              </a:rPr>
              <a:t>　</a:t>
            </a:r>
            <a:r>
              <a:rPr lang="ja-JP" altLang="en-US" sz="1200" dirty="0">
                <a:latin typeface="ＭＳ 明朝" panose="02020609040205080304" pitchFamily="17" charset="-128"/>
                <a:ea typeface="ＭＳ 明朝" panose="02020609040205080304" pitchFamily="17" charset="-128"/>
              </a:rPr>
              <a:t>対象者の方には、５月中旬頃送付予定の軽自動車税納税通知書に</a:t>
            </a:r>
            <a:r>
              <a:rPr lang="ja-JP" altLang="en-US" sz="1200" b="1" dirty="0">
                <a:solidFill>
                  <a:srgbClr val="C00000"/>
                </a:solidFill>
                <a:highlight>
                  <a:srgbClr val="FFEBE1"/>
                </a:highlight>
                <a:latin typeface="ＭＳ 明朝" panose="02020609040205080304" pitchFamily="17" charset="-128"/>
                <a:ea typeface="ＭＳ 明朝" panose="02020609040205080304" pitchFamily="17" charset="-128"/>
              </a:rPr>
              <a:t>「前年度減免申請内容確認書」</a:t>
            </a:r>
            <a:r>
              <a:rPr lang="ja-JP" altLang="en-US" sz="1200" dirty="0">
                <a:solidFill>
                  <a:srgbClr val="C00000"/>
                </a:solidFill>
                <a:highlight>
                  <a:srgbClr val="FFEBE1"/>
                </a:highlight>
                <a:latin typeface="ＭＳ 明朝" panose="02020609040205080304" pitchFamily="17" charset="-128"/>
                <a:ea typeface="ＭＳ 明朝" panose="02020609040205080304" pitchFamily="17" charset="-128"/>
              </a:rPr>
              <a:t>を同封しますので、</a:t>
            </a:r>
            <a:r>
              <a:rPr lang="ja-JP" altLang="en-US" sz="1200" b="1" u="sng" dirty="0">
                <a:solidFill>
                  <a:srgbClr val="C00000"/>
                </a:solidFill>
                <a:highlight>
                  <a:srgbClr val="FFEBE1"/>
                </a:highlight>
                <a:latin typeface="ＭＳ 明朝" panose="02020609040205080304" pitchFamily="17" charset="-128"/>
                <a:ea typeface="ＭＳ 明朝" panose="02020609040205080304" pitchFamily="17" charset="-128"/>
              </a:rPr>
              <a:t>前年度内容に変更がないかご確認をお願いします</a:t>
            </a:r>
            <a:r>
              <a:rPr lang="ja-JP" altLang="en-US" sz="1200" u="sng" dirty="0">
                <a:solidFill>
                  <a:srgbClr val="C00000"/>
                </a:solidFill>
                <a:highlight>
                  <a:srgbClr val="FFEBE1"/>
                </a:highlight>
                <a:latin typeface="ＭＳ 明朝" panose="02020609040205080304" pitchFamily="17" charset="-128"/>
                <a:ea typeface="ＭＳ 明朝" panose="02020609040205080304" pitchFamily="17" charset="-128"/>
              </a:rPr>
              <a:t>。</a:t>
            </a:r>
            <a:r>
              <a:rPr lang="ja-JP" altLang="en-US" sz="1200" u="sng" dirty="0">
                <a:latin typeface="ＭＳ 明朝" panose="02020609040205080304" pitchFamily="17" charset="-128"/>
                <a:ea typeface="ＭＳ 明朝" panose="02020609040205080304" pitchFamily="17" charset="-128"/>
              </a:rPr>
              <a:t>　　　　　　　　　　　　　　　　　　　　　　　　　　　　　　</a:t>
            </a:r>
            <a:r>
              <a:rPr lang="en-US" altLang="ja-JP" sz="1200" dirty="0">
                <a:latin typeface="ＭＳ 明朝" panose="02020609040205080304" pitchFamily="17" charset="-128"/>
                <a:ea typeface="ＭＳ 明朝" panose="02020609040205080304" pitchFamily="17" charset="-128"/>
              </a:rPr>
              <a:t>※</a:t>
            </a:r>
            <a:r>
              <a:rPr lang="ja-JP" altLang="en-US" sz="1200" dirty="0">
                <a:latin typeface="ＭＳ 明朝" panose="02020609040205080304" pitchFamily="17" charset="-128"/>
                <a:ea typeface="ＭＳ 明朝" panose="02020609040205080304" pitchFamily="17" charset="-128"/>
              </a:rPr>
              <a:t>当初の申請内容から変更がない限りは、翌年度以降も書類提出不要で減免が継続されます。</a:t>
            </a:r>
            <a:endParaRPr lang="en-US" altLang="ja-JP" sz="1200" dirty="0">
              <a:latin typeface="ＭＳ 明朝" panose="02020609040205080304" pitchFamily="17" charset="-128"/>
              <a:ea typeface="ＭＳ 明朝" panose="02020609040205080304" pitchFamily="17" charset="-128"/>
            </a:endParaRPr>
          </a:p>
          <a:p>
            <a:pPr>
              <a:spcAft>
                <a:spcPts val="100"/>
              </a:spcAft>
            </a:pPr>
            <a:r>
              <a:rPr lang="en-US" altLang="ja-JP" sz="1200" dirty="0">
                <a:latin typeface="ＭＳ 明朝" panose="02020609040205080304" pitchFamily="17" charset="-128"/>
                <a:ea typeface="ＭＳ 明朝" panose="02020609040205080304" pitchFamily="17" charset="-128"/>
              </a:rPr>
              <a:t>※</a:t>
            </a:r>
            <a:r>
              <a:rPr lang="ja-JP" altLang="en-US" sz="1200" dirty="0">
                <a:latin typeface="ＭＳ 明朝" panose="02020609040205080304" pitchFamily="17" charset="-128"/>
                <a:ea typeface="ＭＳ 明朝" panose="02020609040205080304" pitchFamily="17" charset="-128"/>
              </a:rPr>
              <a:t>変更がない場合、税務町民課へのご連絡や内容確認書の返送は不要です。</a:t>
            </a:r>
            <a:endParaRPr lang="en-US" altLang="ja-JP" sz="1200" dirty="0">
              <a:latin typeface="ＭＳ 明朝" panose="02020609040205080304" pitchFamily="17" charset="-128"/>
              <a:ea typeface="ＭＳ 明朝" panose="02020609040205080304" pitchFamily="17" charset="-128"/>
            </a:endParaRPr>
          </a:p>
          <a:p>
            <a:pPr>
              <a:lnSpc>
                <a:spcPts val="100"/>
              </a:lnSpc>
              <a:spcAft>
                <a:spcPts val="600"/>
              </a:spcAft>
            </a:pPr>
            <a:r>
              <a:rPr lang="ja-JP" altLang="en-US" sz="1200" dirty="0">
                <a:latin typeface="ＭＳ 明朝" panose="02020609040205080304" pitchFamily="17" charset="-128"/>
                <a:ea typeface="ＭＳ 明朝" panose="02020609040205080304" pitchFamily="17" charset="-128"/>
              </a:rPr>
              <a:t>　</a:t>
            </a:r>
            <a:endParaRPr lang="en-US" altLang="ja-JP" sz="1200" dirty="0">
              <a:latin typeface="ＭＳ 明朝" panose="02020609040205080304" pitchFamily="17" charset="-128"/>
              <a:ea typeface="ＭＳ 明朝" panose="02020609040205080304" pitchFamily="17" charset="-128"/>
            </a:endParaRPr>
          </a:p>
          <a:p>
            <a:pPr>
              <a:lnSpc>
                <a:spcPts val="1600"/>
              </a:lnSpc>
              <a:spcAft>
                <a:spcPts val="600"/>
              </a:spcAft>
            </a:pPr>
            <a:r>
              <a:rPr lang="en-US" altLang="ja-JP" sz="1200" dirty="0">
                <a:solidFill>
                  <a:srgbClr val="FF0000"/>
                </a:solidFill>
                <a:latin typeface="ＭＳ 明朝" panose="02020609040205080304" pitchFamily="17" charset="-128"/>
                <a:ea typeface="ＭＳ 明朝" panose="02020609040205080304" pitchFamily="17" charset="-128"/>
              </a:rPr>
              <a:t> </a:t>
            </a:r>
            <a:r>
              <a:rPr lang="ja-JP" altLang="en-US" sz="1200" dirty="0">
                <a:solidFill>
                  <a:srgbClr val="FF0000"/>
                </a:solidFill>
                <a:highlight>
                  <a:srgbClr val="FFEBE1"/>
                </a:highlight>
                <a:latin typeface="ＭＳ 明朝" panose="02020609040205080304" pitchFamily="17" charset="-128"/>
                <a:ea typeface="ＭＳ 明朝" panose="02020609040205080304" pitchFamily="17" charset="-128"/>
              </a:rPr>
              <a:t>なお、変更がある場合は「前年度減免申請内容確認書」の裏面にございます</a:t>
            </a:r>
            <a:r>
              <a:rPr lang="ja-JP" altLang="en-US" sz="1200" b="1" u="sng" dirty="0">
                <a:solidFill>
                  <a:srgbClr val="FF0000"/>
                </a:solidFill>
                <a:highlight>
                  <a:srgbClr val="FFEBE1"/>
                </a:highlight>
                <a:latin typeface="ＭＳ 明朝" panose="02020609040205080304" pitchFamily="17" charset="-128"/>
                <a:ea typeface="ＭＳ 明朝" panose="02020609040205080304" pitchFamily="17" charset="-128"/>
              </a:rPr>
              <a:t>「町税減免納期限延長申請書」の項目すべてをご記入いただくとともに</a:t>
            </a:r>
            <a:r>
              <a:rPr lang="en-US" altLang="ja-JP" sz="1200" b="1" u="sng" dirty="0">
                <a:solidFill>
                  <a:srgbClr val="FF0000"/>
                </a:solidFill>
                <a:highlight>
                  <a:srgbClr val="FFEBE1"/>
                </a:highlight>
                <a:latin typeface="ＭＳ 明朝" panose="02020609040205080304" pitchFamily="17" charset="-128"/>
                <a:ea typeface="ＭＳ 明朝" panose="02020609040205080304" pitchFamily="17" charset="-128"/>
              </a:rPr>
              <a:t>(</a:t>
            </a:r>
            <a:r>
              <a:rPr lang="ja-JP" altLang="en-US" sz="1200" b="1" u="sng" dirty="0">
                <a:solidFill>
                  <a:srgbClr val="FF0000"/>
                </a:solidFill>
                <a:highlight>
                  <a:srgbClr val="FFEBE1"/>
                </a:highlight>
                <a:latin typeface="ＭＳ 明朝" panose="02020609040205080304" pitchFamily="17" charset="-128"/>
                <a:ea typeface="ＭＳ 明朝" panose="02020609040205080304" pitchFamily="17" charset="-128"/>
              </a:rPr>
              <a:t>変更箇所のみでは受付できません</a:t>
            </a:r>
            <a:r>
              <a:rPr lang="en-US" altLang="ja-JP" sz="1200" b="1" u="sng" dirty="0">
                <a:solidFill>
                  <a:srgbClr val="FF0000"/>
                </a:solidFill>
                <a:highlight>
                  <a:srgbClr val="FFEBE1"/>
                </a:highlight>
                <a:latin typeface="ＭＳ 明朝" panose="02020609040205080304" pitchFamily="17" charset="-128"/>
                <a:ea typeface="ＭＳ 明朝" panose="02020609040205080304" pitchFamily="17" charset="-128"/>
              </a:rPr>
              <a:t>)</a:t>
            </a:r>
            <a:r>
              <a:rPr lang="ja-JP" altLang="en-US" sz="1200" b="1" dirty="0">
                <a:solidFill>
                  <a:srgbClr val="FF0000"/>
                </a:solidFill>
                <a:highlight>
                  <a:srgbClr val="FFEBE1"/>
                </a:highlight>
                <a:latin typeface="ＭＳ 明朝" panose="02020609040205080304" pitchFamily="17" charset="-128"/>
                <a:ea typeface="ＭＳ 明朝" panose="02020609040205080304" pitchFamily="17" charset="-128"/>
              </a:rPr>
              <a:t>、</a:t>
            </a:r>
            <a:r>
              <a:rPr lang="ja-JP" altLang="en-US" sz="1200" dirty="0">
                <a:solidFill>
                  <a:srgbClr val="FF0000"/>
                </a:solidFill>
                <a:highlight>
                  <a:srgbClr val="FFEBE1"/>
                </a:highlight>
                <a:latin typeface="ＭＳ 明朝" panose="02020609040205080304" pitchFamily="17" charset="-128"/>
                <a:ea typeface="ＭＳ 明朝" panose="02020609040205080304" pitchFamily="17" charset="-128"/>
              </a:rPr>
              <a:t>「軽自動車の減免申請について」の案内を参考に、</a:t>
            </a:r>
            <a:r>
              <a:rPr lang="ja-JP" altLang="en-US" sz="1200" b="1" u="sng" dirty="0">
                <a:solidFill>
                  <a:srgbClr val="FF0000"/>
                </a:solidFill>
                <a:highlight>
                  <a:srgbClr val="FFEBE1"/>
                </a:highlight>
                <a:latin typeface="ＭＳ 明朝" panose="02020609040205080304" pitchFamily="17" charset="-128"/>
                <a:ea typeface="ＭＳ 明朝" panose="02020609040205080304" pitchFamily="17" charset="-128"/>
              </a:rPr>
              <a:t>必要書類を揃えてご提出ください。</a:t>
            </a:r>
            <a:endParaRPr lang="en-US" altLang="ja-JP" sz="1200" b="1" u="sng" dirty="0">
              <a:solidFill>
                <a:srgbClr val="FF0000"/>
              </a:solidFill>
              <a:highlight>
                <a:srgbClr val="FFEBE1"/>
              </a:highlight>
              <a:latin typeface="ＭＳ 明朝" panose="02020609040205080304" pitchFamily="17" charset="-128"/>
              <a:ea typeface="ＭＳ 明朝" panose="02020609040205080304" pitchFamily="17" charset="-128"/>
            </a:endParaRPr>
          </a:p>
          <a:p>
            <a:pPr>
              <a:lnSpc>
                <a:spcPts val="100"/>
              </a:lnSpc>
            </a:pPr>
            <a:endParaRPr lang="en-US" altLang="ja-JP" sz="1200" b="1" u="sng" dirty="0">
              <a:solidFill>
                <a:srgbClr val="FF0000"/>
              </a:solidFill>
              <a:latin typeface="ＭＳ 明朝" panose="02020609040205080304" pitchFamily="17" charset="-128"/>
              <a:ea typeface="ＭＳ 明朝" panose="02020609040205080304" pitchFamily="17" charset="-128"/>
            </a:endParaRPr>
          </a:p>
          <a:p>
            <a:pPr>
              <a:lnSpc>
                <a:spcPts val="1600"/>
              </a:lnSpc>
            </a:pPr>
            <a:r>
              <a:rPr lang="en-US" altLang="ja-JP" sz="1200" b="1" dirty="0">
                <a:latin typeface="ＭＳ 明朝" panose="02020609040205080304" pitchFamily="17" charset="-128"/>
                <a:ea typeface="ＭＳ 明朝" panose="02020609040205080304" pitchFamily="17" charset="-128"/>
              </a:rPr>
              <a:t>※</a:t>
            </a:r>
            <a:r>
              <a:rPr lang="ja-JP" altLang="en-US" sz="1200" b="1" dirty="0">
                <a:latin typeface="ＭＳ 明朝" panose="02020609040205080304" pitchFamily="17" charset="-128"/>
                <a:ea typeface="ＭＳ 明朝" panose="02020609040205080304" pitchFamily="17" charset="-128"/>
              </a:rPr>
              <a:t>普通自動車税（県税）の減免を受けている方は、軽自動車税の減免は受けられません。</a:t>
            </a:r>
            <a:endParaRPr lang="en-US" altLang="ja-JP" sz="1200" b="1" dirty="0">
              <a:latin typeface="ＭＳ 明朝" panose="02020609040205080304" pitchFamily="17" charset="-128"/>
              <a:ea typeface="ＭＳ 明朝" panose="02020609040205080304" pitchFamily="17" charset="-128"/>
            </a:endParaRPr>
          </a:p>
          <a:p>
            <a:pPr>
              <a:spcAft>
                <a:spcPts val="100"/>
              </a:spcAft>
            </a:pPr>
            <a:r>
              <a:rPr lang="en-US" altLang="ja-JP" sz="1200" b="1" dirty="0">
                <a:latin typeface="ＭＳ 明朝" panose="02020609040205080304" pitchFamily="17" charset="-128"/>
                <a:ea typeface="ＭＳ 明朝" panose="02020609040205080304" pitchFamily="17" charset="-128"/>
              </a:rPr>
              <a:t>※</a:t>
            </a:r>
            <a:r>
              <a:rPr lang="ja-JP" altLang="en-US" sz="1200" b="1" dirty="0">
                <a:latin typeface="ＭＳ 明朝" panose="02020609040205080304" pitchFamily="17" charset="-128"/>
                <a:ea typeface="ＭＳ 明朝" panose="02020609040205080304" pitchFamily="17" charset="-128"/>
              </a:rPr>
              <a:t>減免を受けられる軽自動車等は、障がいをお持ちの方お１人につき１台のみです。</a:t>
            </a:r>
            <a:endParaRPr lang="en-US" altLang="ja-JP" sz="1200" b="1" dirty="0">
              <a:latin typeface="ＭＳ 明朝" panose="02020609040205080304" pitchFamily="17" charset="-128"/>
              <a:ea typeface="ＭＳ 明朝" panose="02020609040205080304" pitchFamily="17" charset="-128"/>
            </a:endParaRPr>
          </a:p>
          <a:p>
            <a:pPr>
              <a:spcAft>
                <a:spcPts val="100"/>
              </a:spcAft>
            </a:pPr>
            <a:r>
              <a:rPr lang="en-US" altLang="ja-JP" sz="1200" b="1" dirty="0">
                <a:latin typeface="ＭＳ 明朝" panose="02020609040205080304" pitchFamily="17" charset="-128"/>
                <a:ea typeface="ＭＳ 明朝" panose="02020609040205080304" pitchFamily="17" charset="-128"/>
              </a:rPr>
              <a:t>※</a:t>
            </a:r>
            <a:r>
              <a:rPr lang="ja-JP" altLang="en-US" sz="1200" b="1" dirty="0">
                <a:latin typeface="ＭＳ 明朝" panose="02020609040205080304" pitchFamily="17" charset="-128"/>
                <a:ea typeface="ＭＳ 明朝" panose="02020609040205080304" pitchFamily="17" charset="-128"/>
              </a:rPr>
              <a:t>手帳をお持ちでも、等級により減免対象外となる場合があります。</a:t>
            </a:r>
            <a:endParaRPr lang="en-US" altLang="ja-JP" sz="1200" b="1" dirty="0">
              <a:latin typeface="ＭＳ 明朝" panose="02020609040205080304" pitchFamily="17" charset="-128"/>
              <a:ea typeface="ＭＳ 明朝" panose="02020609040205080304" pitchFamily="17" charset="-128"/>
            </a:endParaRPr>
          </a:p>
          <a:p>
            <a:r>
              <a:rPr lang="en-US" altLang="ja-JP" sz="1200" b="1" dirty="0">
                <a:latin typeface="ＭＳ 明朝" panose="02020609040205080304" pitchFamily="17" charset="-128"/>
                <a:ea typeface="ＭＳ 明朝" panose="02020609040205080304" pitchFamily="17" charset="-128"/>
              </a:rPr>
              <a:t>※</a:t>
            </a:r>
            <a:r>
              <a:rPr lang="ja-JP" altLang="en-US" sz="1200" b="1" dirty="0">
                <a:latin typeface="ＭＳ 明朝" panose="02020609040205080304" pitchFamily="17" charset="-128"/>
                <a:ea typeface="ＭＳ 明朝" panose="02020609040205080304" pitchFamily="17" charset="-128"/>
              </a:rPr>
              <a:t>新規で減免をご希望される方は、下記までお問い合わせください。</a:t>
            </a:r>
            <a:endParaRPr lang="en-US" altLang="ja-JP" sz="1200" dirty="0">
              <a:latin typeface="ＭＳ 明朝" panose="02020609040205080304" pitchFamily="17" charset="-128"/>
              <a:ea typeface="ＭＳ 明朝" panose="02020609040205080304" pitchFamily="17" charset="-128"/>
            </a:endParaRPr>
          </a:p>
        </p:txBody>
      </p:sp>
      <p:sp>
        <p:nvSpPr>
          <p:cNvPr id="16" name="正方形/長方形 15"/>
          <p:cNvSpPr/>
          <p:nvPr/>
        </p:nvSpPr>
        <p:spPr>
          <a:xfrm>
            <a:off x="65528" y="5696324"/>
            <a:ext cx="2262158" cy="369332"/>
          </a:xfrm>
          <a:prstGeom prst="rect">
            <a:avLst/>
          </a:prstGeom>
          <a:noFill/>
        </p:spPr>
        <p:txBody>
          <a:bodyPr wrap="none" lIns="91440" tIns="45720" rIns="91440" bIns="45720">
            <a:spAutoFit/>
          </a:bodyPr>
          <a:lstStyle/>
          <a:p>
            <a:pPr algn="ctr"/>
            <a:r>
              <a:rPr lang="en-US" altLang="ja-JP" sz="1800" dirty="0">
                <a:ln w="0"/>
                <a:effectLst>
                  <a:outerShdw blurRad="38100" dist="19050" dir="2700000" algn="tl" rotWithShape="0">
                    <a:schemeClr val="dk1">
                      <a:alpha val="40000"/>
                    </a:schemeClr>
                  </a:outerShdw>
                </a:effectLst>
              </a:rPr>
              <a:t>【</a:t>
            </a:r>
            <a:r>
              <a:rPr lang="ja-JP" altLang="en-US" sz="1800" dirty="0">
                <a:ln w="0"/>
                <a:effectLst>
                  <a:outerShdw blurRad="38100" dist="19050" dir="2700000" algn="tl" rotWithShape="0">
                    <a:schemeClr val="dk1">
                      <a:alpha val="40000"/>
                    </a:schemeClr>
                  </a:outerShdw>
                </a:effectLst>
              </a:rPr>
              <a:t>軽自動車税の減免</a:t>
            </a:r>
            <a:r>
              <a:rPr lang="en-US" altLang="ja-JP" sz="1800" dirty="0">
                <a:ln w="0"/>
                <a:effectLst>
                  <a:outerShdw blurRad="38100" dist="19050" dir="2700000" algn="tl" rotWithShape="0">
                    <a:schemeClr val="dk1">
                      <a:alpha val="40000"/>
                    </a:schemeClr>
                  </a:outerShdw>
                </a:effectLst>
              </a:rPr>
              <a:t>】</a:t>
            </a:r>
            <a:endParaRPr lang="ja-JP" altLang="en-US" sz="1800" dirty="0">
              <a:ln w="0"/>
              <a:effectLst>
                <a:outerShdw blurRad="38100" dist="19050" dir="2700000" algn="tl" rotWithShape="0">
                  <a:schemeClr val="dk1">
                    <a:alpha val="40000"/>
                  </a:schemeClr>
                </a:outerShdw>
              </a:effectLst>
            </a:endParaRPr>
          </a:p>
        </p:txBody>
      </p:sp>
      <p:sp>
        <p:nvSpPr>
          <p:cNvPr id="13" name="正方形/長方形 12"/>
          <p:cNvSpPr/>
          <p:nvPr/>
        </p:nvSpPr>
        <p:spPr>
          <a:xfrm>
            <a:off x="10482" y="37220"/>
            <a:ext cx="2433679" cy="369332"/>
          </a:xfrm>
          <a:prstGeom prst="rect">
            <a:avLst/>
          </a:prstGeom>
          <a:noFill/>
        </p:spPr>
        <p:txBody>
          <a:bodyPr wrap="none" lIns="91440" tIns="45720" rIns="91440" bIns="45720">
            <a:spAutoFit/>
          </a:bodyPr>
          <a:lstStyle/>
          <a:p>
            <a:pPr algn="ctr"/>
            <a:r>
              <a:rPr lang="en-US" altLang="ja-JP" sz="1800" dirty="0">
                <a:ln w="0"/>
                <a:effectLst>
                  <a:outerShdw blurRad="38100" dist="19050" dir="2700000" algn="tl" rotWithShape="0">
                    <a:schemeClr val="dk1">
                      <a:alpha val="40000"/>
                    </a:schemeClr>
                  </a:outerShdw>
                </a:effectLst>
              </a:rPr>
              <a:t>【</a:t>
            </a:r>
            <a:r>
              <a:rPr lang="ja-JP" altLang="en-US" sz="1800" dirty="0">
                <a:ln w="0"/>
                <a:effectLst>
                  <a:outerShdw blurRad="38100" dist="19050" dir="2700000" algn="tl" rotWithShape="0">
                    <a:schemeClr val="dk1">
                      <a:alpha val="40000"/>
                    </a:schemeClr>
                  </a:outerShdw>
                </a:effectLst>
              </a:rPr>
              <a:t>軽自動車税について</a:t>
            </a:r>
            <a:r>
              <a:rPr lang="en-US" altLang="ja-JP" sz="1800" dirty="0">
                <a:ln w="0"/>
                <a:effectLst>
                  <a:outerShdw blurRad="38100" dist="19050" dir="2700000" algn="tl" rotWithShape="0">
                    <a:schemeClr val="dk1">
                      <a:alpha val="40000"/>
                    </a:schemeClr>
                  </a:outerShdw>
                </a:effectLst>
              </a:rPr>
              <a:t>】</a:t>
            </a:r>
            <a:endParaRPr lang="ja-JP" altLang="en-US" sz="1800" dirty="0">
              <a:ln w="0"/>
              <a:effectLst>
                <a:outerShdw blurRad="38100" dist="19050" dir="2700000" algn="tl" rotWithShape="0">
                  <a:schemeClr val="dk1">
                    <a:alpha val="40000"/>
                  </a:schemeClr>
                </a:outerShdw>
              </a:effectLst>
            </a:endParaRPr>
          </a:p>
        </p:txBody>
      </p:sp>
      <p:sp>
        <p:nvSpPr>
          <p:cNvPr id="4" name="テキスト ボックス 3"/>
          <p:cNvSpPr txBox="1"/>
          <p:nvPr/>
        </p:nvSpPr>
        <p:spPr>
          <a:xfrm>
            <a:off x="182576" y="363883"/>
            <a:ext cx="6446337" cy="477375"/>
          </a:xfrm>
          <a:prstGeom prst="rect">
            <a:avLst/>
          </a:prstGeom>
          <a:noFill/>
        </p:spPr>
        <p:txBody>
          <a:bodyPr wrap="square" rtlCol="0">
            <a:spAutoFit/>
          </a:bodyPr>
          <a:lstStyle/>
          <a:p>
            <a:pPr>
              <a:lnSpc>
                <a:spcPts val="1600"/>
              </a:lnSpc>
            </a:pPr>
            <a:r>
              <a:rPr lang="ja-JP" altLang="en-US" sz="1200" dirty="0"/>
              <a:t>　</a:t>
            </a:r>
            <a:r>
              <a:rPr kumimoji="1" lang="ja-JP" altLang="en-US" sz="1200" dirty="0">
                <a:latin typeface="ＭＳ 明朝" panose="02020609040205080304" pitchFamily="17" charset="-128"/>
                <a:ea typeface="ＭＳ 明朝" panose="02020609040205080304" pitchFamily="17" charset="-128"/>
              </a:rPr>
              <a:t>軽自動車税は、毎年４月１日現在の原動機付自転車・軽自動車・小型特殊自動車・二輪小型自動車</a:t>
            </a:r>
            <a:r>
              <a:rPr lang="ja-JP" altLang="en-US" sz="1200" dirty="0">
                <a:latin typeface="ＭＳ 明朝" panose="02020609040205080304" pitchFamily="17" charset="-128"/>
                <a:ea typeface="ＭＳ 明朝" panose="02020609040205080304" pitchFamily="17" charset="-128"/>
              </a:rPr>
              <a:t>の</a:t>
            </a:r>
            <a:r>
              <a:rPr kumimoji="1" lang="ja-JP" altLang="en-US" sz="1200" dirty="0">
                <a:latin typeface="ＭＳ 明朝" panose="02020609040205080304" pitchFamily="17" charset="-128"/>
                <a:ea typeface="ＭＳ 明朝" panose="02020609040205080304" pitchFamily="17" charset="-128"/>
              </a:rPr>
              <a:t>所有者に課税されます。</a:t>
            </a:r>
          </a:p>
        </p:txBody>
      </p:sp>
      <p:grpSp>
        <p:nvGrpSpPr>
          <p:cNvPr id="21" name="グループ化 20">
            <a:extLst>
              <a:ext uri="{FF2B5EF4-FFF2-40B4-BE49-F238E27FC236}">
                <a16:creationId xmlns:a16="http://schemas.microsoft.com/office/drawing/2014/main" id="{07C4979A-47B3-B48F-256D-ED7B21AF56B4}"/>
              </a:ext>
            </a:extLst>
          </p:cNvPr>
          <p:cNvGrpSpPr/>
          <p:nvPr/>
        </p:nvGrpSpPr>
        <p:grpSpPr>
          <a:xfrm>
            <a:off x="523875" y="3563425"/>
            <a:ext cx="6641575" cy="651263"/>
            <a:chOff x="523875" y="3652455"/>
            <a:chExt cx="6641575" cy="651263"/>
          </a:xfrm>
        </p:grpSpPr>
        <p:sp>
          <p:nvSpPr>
            <p:cNvPr id="10" name="テキスト ボックス 9"/>
            <p:cNvSpPr txBox="1"/>
            <p:nvPr/>
          </p:nvSpPr>
          <p:spPr>
            <a:xfrm>
              <a:off x="609600" y="3657387"/>
              <a:ext cx="6555850" cy="646331"/>
            </a:xfrm>
            <a:prstGeom prst="rect">
              <a:avLst/>
            </a:prstGeom>
            <a:noFill/>
          </p:spPr>
          <p:txBody>
            <a:bodyPr wrap="square" rtlCol="0">
              <a:spAutoFit/>
            </a:bodyPr>
            <a:lstStyle/>
            <a:p>
              <a:r>
                <a:rPr lang="ja-JP" altLang="ja-JP" sz="1200" b="1" dirty="0"/>
                <a:t>※振替口座は、同封の納税通知書に記載されている金融機関名</a:t>
              </a:r>
              <a:r>
                <a:rPr lang="ja-JP" altLang="en-US" sz="1200" b="1" dirty="0"/>
                <a:t>にて</a:t>
              </a:r>
              <a:r>
                <a:rPr lang="ja-JP" altLang="ja-JP" sz="1200" b="1" dirty="0"/>
                <a:t>ご確認ください</a:t>
              </a:r>
              <a:endParaRPr lang="en-US" altLang="ja-JP" sz="1200" b="1" dirty="0"/>
            </a:p>
            <a:p>
              <a:endParaRPr lang="en-US" altLang="ja-JP" sz="800" b="1" dirty="0"/>
            </a:p>
            <a:p>
              <a:r>
                <a:rPr kumimoji="1" lang="en-US" altLang="ja-JP" sz="1200" b="1" dirty="0"/>
                <a:t>                             </a:t>
              </a:r>
              <a:r>
                <a:rPr kumimoji="1" lang="ja-JP" altLang="en-US" sz="1600" b="1" u="sng" dirty="0">
                  <a:solidFill>
                    <a:srgbClr val="FF0000"/>
                  </a:solidFill>
                  <a:highlight>
                    <a:srgbClr val="FFFF00"/>
                  </a:highlight>
                </a:rPr>
                <a:t>振替日は</a:t>
              </a:r>
              <a:r>
                <a:rPr kumimoji="1" lang="en-US" altLang="ja-JP" sz="1600" b="1" u="sng" dirty="0">
                  <a:solidFill>
                    <a:srgbClr val="FF0000"/>
                  </a:solidFill>
                  <a:highlight>
                    <a:srgbClr val="FFFF00"/>
                  </a:highlight>
                </a:rPr>
                <a:t>『</a:t>
              </a:r>
              <a:r>
                <a:rPr kumimoji="1" lang="ja-JP" altLang="en-US" sz="1600" b="1" u="sng" dirty="0">
                  <a:solidFill>
                    <a:srgbClr val="FF0000"/>
                  </a:solidFill>
                  <a:highlight>
                    <a:srgbClr val="FFFF00"/>
                  </a:highlight>
                </a:rPr>
                <a:t>令和８年６</a:t>
              </a:r>
              <a:r>
                <a:rPr lang="ja-JP" altLang="en-US" sz="1600" b="1" u="sng" dirty="0">
                  <a:solidFill>
                    <a:srgbClr val="FF0000"/>
                  </a:solidFill>
                  <a:highlight>
                    <a:srgbClr val="FFFF00"/>
                  </a:highlight>
                </a:rPr>
                <a:t>月１日（月）</a:t>
              </a:r>
              <a:r>
                <a:rPr kumimoji="1" lang="en-US" altLang="ja-JP" sz="1600" b="1" u="sng" dirty="0">
                  <a:solidFill>
                    <a:srgbClr val="FF0000"/>
                  </a:solidFill>
                  <a:highlight>
                    <a:srgbClr val="FFFF00"/>
                  </a:highlight>
                </a:rPr>
                <a:t>』</a:t>
              </a:r>
              <a:r>
                <a:rPr kumimoji="1" lang="ja-JP" altLang="en-US" sz="1600" b="1" u="sng" dirty="0">
                  <a:solidFill>
                    <a:srgbClr val="FF0000"/>
                  </a:solidFill>
                  <a:highlight>
                    <a:srgbClr val="FFFF00"/>
                  </a:highlight>
                </a:rPr>
                <a:t>です。</a:t>
              </a:r>
            </a:p>
          </p:txBody>
        </p:sp>
        <p:sp>
          <p:nvSpPr>
            <p:cNvPr id="11" name="正方形/長方形 10">
              <a:extLst>
                <a:ext uri="{FF2B5EF4-FFF2-40B4-BE49-F238E27FC236}">
                  <a16:creationId xmlns:a16="http://schemas.microsoft.com/office/drawing/2014/main" id="{FC9B1C40-CB71-ECD8-6179-2519A39D76E6}"/>
                </a:ext>
              </a:extLst>
            </p:cNvPr>
            <p:cNvSpPr/>
            <p:nvPr/>
          </p:nvSpPr>
          <p:spPr>
            <a:xfrm>
              <a:off x="523875" y="3652455"/>
              <a:ext cx="5610225" cy="646331"/>
            </a:xfrm>
            <a:prstGeom prst="rect">
              <a:avLst/>
            </a:prstGeom>
            <a:noFill/>
            <a:ln w="19050">
              <a:solidFill>
                <a:srgbClr val="FF3F3F"/>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6" name="正方形/長方形 5">
            <a:extLst>
              <a:ext uri="{FF2B5EF4-FFF2-40B4-BE49-F238E27FC236}">
                <a16:creationId xmlns:a16="http://schemas.microsoft.com/office/drawing/2014/main" id="{5F477A12-F590-26FE-632F-40F644791BF8}"/>
              </a:ext>
            </a:extLst>
          </p:cNvPr>
          <p:cNvSpPr/>
          <p:nvPr/>
        </p:nvSpPr>
        <p:spPr>
          <a:xfrm>
            <a:off x="110560" y="4325195"/>
            <a:ext cx="4522400" cy="307777"/>
          </a:xfrm>
          <a:prstGeom prst="rect">
            <a:avLst/>
          </a:prstGeom>
          <a:solidFill>
            <a:schemeClr val="bg1">
              <a:lumMod val="85000"/>
            </a:schemeClr>
          </a:solidFill>
        </p:spPr>
        <p:txBody>
          <a:bodyPr wrap="square" lIns="91440" tIns="45720" rIns="91440" bIns="45720">
            <a:spAutoFit/>
          </a:bodyPr>
          <a:lstStyle/>
          <a:p>
            <a:r>
              <a:rPr lang="ja-JP" altLang="en-US" sz="1400" dirty="0">
                <a:ln w="0"/>
              </a:rPr>
              <a:t>★納税証明書（継続検査用）の送付は終了しています</a:t>
            </a:r>
          </a:p>
        </p:txBody>
      </p:sp>
    </p:spTree>
    <p:extLst>
      <p:ext uri="{BB962C8B-B14F-4D97-AF65-F5344CB8AC3E}">
        <p14:creationId xmlns:p14="http://schemas.microsoft.com/office/powerpoint/2010/main" val="2159440282"/>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5316</TotalTime>
  <Words>966</Words>
  <Application>Microsoft Office PowerPoint</Application>
  <PresentationFormat>A4 210 x 297 mm</PresentationFormat>
  <Paragraphs>43</Paragraphs>
  <Slides>2</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ＭＳ Ｐゴシック</vt:lpstr>
      <vt:lpstr>ＭＳ 明朝</vt:lpstr>
      <vt:lpstr>游ゴシック</vt:lpstr>
      <vt:lpstr>Arial</vt:lpstr>
      <vt:lpstr>Calibri</vt:lpstr>
      <vt:lpstr>Calibri Light</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原 巽</dc:creator>
  <cp:lastModifiedBy>山﨑 遥奈</cp:lastModifiedBy>
  <cp:revision>335</cp:revision>
  <cp:lastPrinted>2026-03-12T04:46:50Z</cp:lastPrinted>
  <dcterms:created xsi:type="dcterms:W3CDTF">2017-03-28T23:50:20Z</dcterms:created>
  <dcterms:modified xsi:type="dcterms:W3CDTF">2026-03-16T06:42:58Z</dcterms:modified>
</cp:coreProperties>
</file>